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4" r:id="rId3"/>
    <p:sldId id="275" r:id="rId4"/>
    <p:sldId id="277" r:id="rId5"/>
    <p:sldId id="278" r:id="rId6"/>
    <p:sldId id="279" r:id="rId7"/>
    <p:sldId id="280" r:id="rId8"/>
    <p:sldId id="257" r:id="rId9"/>
    <p:sldId id="258" r:id="rId10"/>
    <p:sldId id="259" r:id="rId11"/>
    <p:sldId id="260" r:id="rId12"/>
    <p:sldId id="261" r:id="rId13"/>
    <p:sldId id="263" r:id="rId14"/>
    <p:sldId id="262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81" r:id="rId25"/>
    <p:sldId id="283" r:id="rId26"/>
    <p:sldId id="282" r:id="rId27"/>
    <p:sldId id="284" r:id="rId28"/>
    <p:sldId id="27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86FEB5-89DE-438F-98B7-478A24810D2D}" v="24" dt="2025-11-19T16:31:31.7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12" autoAdjust="0"/>
  </p:normalViewPr>
  <p:slideViewPr>
    <p:cSldViewPr snapToGrid="0">
      <p:cViewPr varScale="1">
        <p:scale>
          <a:sx n="90" d="100"/>
          <a:sy n="90" d="100"/>
        </p:scale>
        <p:origin x="13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Monteath" userId="b6d4515afa2ceb47" providerId="LiveId" clId="{D764BF75-6154-45A2-B3FF-12B06FC3ECE2}"/>
    <pc:docChg chg="custSel addSld delSld modSld sldOrd">
      <pc:chgData name="Sam Monteath" userId="b6d4515afa2ceb47" providerId="LiveId" clId="{D764BF75-6154-45A2-B3FF-12B06FC3ECE2}" dt="2025-11-19T16:31:40.612" v="1803" actId="1076"/>
      <pc:docMkLst>
        <pc:docMk/>
      </pc:docMkLst>
      <pc:sldChg chg="addSp modSp mod">
        <pc:chgData name="Sam Monteath" userId="b6d4515afa2ceb47" providerId="LiveId" clId="{D764BF75-6154-45A2-B3FF-12B06FC3ECE2}" dt="2025-11-19T16:31:40.612" v="1803" actId="1076"/>
        <pc:sldMkLst>
          <pc:docMk/>
          <pc:sldMk cId="1594402547" sldId="275"/>
        </pc:sldMkLst>
        <pc:graphicFrameChg chg="mod modGraphic">
          <ac:chgData name="Sam Monteath" userId="b6d4515afa2ceb47" providerId="LiveId" clId="{D764BF75-6154-45A2-B3FF-12B06FC3ECE2}" dt="2025-11-19T16:30:10.520" v="1797" actId="108"/>
          <ac:graphicFrameMkLst>
            <pc:docMk/>
            <pc:sldMk cId="1594402547" sldId="275"/>
            <ac:graphicFrameMk id="11" creationId="{DB95B23F-C665-26ED-7375-C2950E199FD2}"/>
          </ac:graphicFrameMkLst>
        </pc:graphicFrameChg>
        <pc:picChg chg="add mod">
          <ac:chgData name="Sam Monteath" userId="b6d4515afa2ceb47" providerId="LiveId" clId="{D764BF75-6154-45A2-B3FF-12B06FC3ECE2}" dt="2025-11-19T16:31:16.616" v="1799" actId="1076"/>
          <ac:picMkLst>
            <pc:docMk/>
            <pc:sldMk cId="1594402547" sldId="275"/>
            <ac:picMk id="3" creationId="{6A9A8C2F-1C4F-E3DA-1E02-49354320CDA3}"/>
          </ac:picMkLst>
        </pc:picChg>
        <pc:picChg chg="add mod">
          <ac:chgData name="Sam Monteath" userId="b6d4515afa2ceb47" providerId="LiveId" clId="{D764BF75-6154-45A2-B3FF-12B06FC3ECE2}" dt="2025-11-19T16:31:28.595" v="1801" actId="1076"/>
          <ac:picMkLst>
            <pc:docMk/>
            <pc:sldMk cId="1594402547" sldId="275"/>
            <ac:picMk id="4" creationId="{6F051F38-687A-FB17-7ED4-88BBCC5E5826}"/>
          </ac:picMkLst>
        </pc:picChg>
        <pc:picChg chg="add mod">
          <ac:chgData name="Sam Monteath" userId="b6d4515afa2ceb47" providerId="LiveId" clId="{D764BF75-6154-45A2-B3FF-12B06FC3ECE2}" dt="2025-11-19T16:31:40.612" v="1803" actId="1076"/>
          <ac:picMkLst>
            <pc:docMk/>
            <pc:sldMk cId="1594402547" sldId="275"/>
            <ac:picMk id="5" creationId="{50FAAD70-D135-3C2D-B86F-DD58355B45E9}"/>
          </ac:picMkLst>
        </pc:picChg>
      </pc:sldChg>
      <pc:sldChg chg="addSp modSp add mod ord">
        <pc:chgData name="Sam Monteath" userId="b6d4515afa2ceb47" providerId="LiveId" clId="{D764BF75-6154-45A2-B3FF-12B06FC3ECE2}" dt="2025-11-19T16:02:30.486" v="269" actId="6549"/>
        <pc:sldMkLst>
          <pc:docMk/>
          <pc:sldMk cId="3368252961" sldId="281"/>
        </pc:sldMkLst>
        <pc:spChg chg="mod">
          <ac:chgData name="Sam Monteath" userId="b6d4515afa2ceb47" providerId="LiveId" clId="{D764BF75-6154-45A2-B3FF-12B06FC3ECE2}" dt="2025-11-19T15:51:42.977" v="39" actId="20577"/>
          <ac:spMkLst>
            <pc:docMk/>
            <pc:sldMk cId="3368252961" sldId="281"/>
            <ac:spMk id="2" creationId="{128F01C9-E6D5-E25A-B464-2A7737C288B2}"/>
          </ac:spMkLst>
        </pc:spChg>
        <pc:spChg chg="mod">
          <ac:chgData name="Sam Monteath" userId="b6d4515afa2ceb47" providerId="LiveId" clId="{D764BF75-6154-45A2-B3FF-12B06FC3ECE2}" dt="2025-11-19T16:02:30.486" v="269" actId="6549"/>
          <ac:spMkLst>
            <pc:docMk/>
            <pc:sldMk cId="3368252961" sldId="281"/>
            <ac:spMk id="3" creationId="{72B1CCB5-0092-D3EA-D1E3-299DF7AB4198}"/>
          </ac:spMkLst>
        </pc:spChg>
        <pc:grpChg chg="mod">
          <ac:chgData name="Sam Monteath" userId="b6d4515afa2ceb47" providerId="LiveId" clId="{D764BF75-6154-45A2-B3FF-12B06FC3ECE2}" dt="2025-11-19T15:54:49.310" v="83" actId="1037"/>
          <ac:grpSpMkLst>
            <pc:docMk/>
            <pc:sldMk cId="3368252961" sldId="281"/>
            <ac:grpSpMk id="6" creationId="{29292C7C-5CB0-6625-0384-A308A5F9FA38}"/>
          </ac:grpSpMkLst>
        </pc:grpChg>
        <pc:graphicFrameChg chg="add mod">
          <ac:chgData name="Sam Monteath" userId="b6d4515afa2ceb47" providerId="LiveId" clId="{D764BF75-6154-45A2-B3FF-12B06FC3ECE2}" dt="2025-11-19T15:55:24.938" v="86" actId="1076"/>
          <ac:graphicFrameMkLst>
            <pc:docMk/>
            <pc:sldMk cId="3368252961" sldId="281"/>
            <ac:graphicFrameMk id="5" creationId="{B6FAA25D-E197-7E67-F4C7-B87E6967E1EA}"/>
          </ac:graphicFrameMkLst>
        </pc:graphicFrameChg>
        <pc:picChg chg="add mod">
          <ac:chgData name="Sam Monteath" userId="b6d4515afa2ceb47" providerId="LiveId" clId="{D764BF75-6154-45A2-B3FF-12B06FC3ECE2}" dt="2025-11-19T15:54:49.310" v="83" actId="1037"/>
          <ac:picMkLst>
            <pc:docMk/>
            <pc:sldMk cId="3368252961" sldId="281"/>
            <ac:picMk id="4" creationId="{AF60B886-3C24-9C28-5A9A-E738899920AF}"/>
          </ac:picMkLst>
        </pc:picChg>
        <pc:picChg chg="add mod">
          <ac:chgData name="Sam Monteath" userId="b6d4515afa2ceb47" providerId="LiveId" clId="{D764BF75-6154-45A2-B3FF-12B06FC3ECE2}" dt="2025-11-19T15:55:16.958" v="85"/>
          <ac:picMkLst>
            <pc:docMk/>
            <pc:sldMk cId="3368252961" sldId="281"/>
            <ac:picMk id="7" creationId="{962E62A4-CDBF-E1C1-5715-D338BC2617BC}"/>
          </ac:picMkLst>
        </pc:picChg>
        <pc:picChg chg="add mod">
          <ac:chgData name="Sam Monteath" userId="b6d4515afa2ceb47" providerId="LiveId" clId="{D764BF75-6154-45A2-B3FF-12B06FC3ECE2}" dt="2025-11-19T15:55:16.958" v="85"/>
          <ac:picMkLst>
            <pc:docMk/>
            <pc:sldMk cId="3368252961" sldId="281"/>
            <ac:picMk id="8" creationId="{3F208C6D-5154-9A61-C457-AC07FCB821CC}"/>
          </ac:picMkLst>
        </pc:picChg>
        <pc:picChg chg="mod">
          <ac:chgData name="Sam Monteath" userId="b6d4515afa2ceb47" providerId="LiveId" clId="{D764BF75-6154-45A2-B3FF-12B06FC3ECE2}" dt="2025-11-19T15:54:49.310" v="83" actId="1037"/>
          <ac:picMkLst>
            <pc:docMk/>
            <pc:sldMk cId="3368252961" sldId="281"/>
            <ac:picMk id="16" creationId="{9EAAC7AB-F365-6E06-8895-13399DC9372F}"/>
          </ac:picMkLst>
        </pc:picChg>
      </pc:sldChg>
      <pc:sldChg chg="add del setBg">
        <pc:chgData name="Sam Monteath" userId="b6d4515afa2ceb47" providerId="LiveId" clId="{D764BF75-6154-45A2-B3FF-12B06FC3ECE2}" dt="2025-11-19T15:50:58.911" v="1"/>
        <pc:sldMkLst>
          <pc:docMk/>
          <pc:sldMk cId="3754759066" sldId="281"/>
        </pc:sldMkLst>
      </pc:sldChg>
      <pc:sldChg chg="addSp delSp modSp add mod ord">
        <pc:chgData name="Sam Monteath" userId="b6d4515afa2ceb47" providerId="LiveId" clId="{D764BF75-6154-45A2-B3FF-12B06FC3ECE2}" dt="2025-11-19T16:09:58.322" v="796"/>
        <pc:sldMkLst>
          <pc:docMk/>
          <pc:sldMk cId="247561644" sldId="282"/>
        </pc:sldMkLst>
        <pc:spChg chg="mod">
          <ac:chgData name="Sam Monteath" userId="b6d4515afa2ceb47" providerId="LiveId" clId="{D764BF75-6154-45A2-B3FF-12B06FC3ECE2}" dt="2025-11-19T15:52:02.433" v="44" actId="20577"/>
          <ac:spMkLst>
            <pc:docMk/>
            <pc:sldMk cId="247561644" sldId="282"/>
            <ac:spMk id="2" creationId="{ECC0E02C-B42C-8AF7-8C25-84D211DBB2A1}"/>
          </ac:spMkLst>
        </pc:spChg>
        <pc:spChg chg="add mod">
          <ac:chgData name="Sam Monteath" userId="b6d4515afa2ceb47" providerId="LiveId" clId="{D764BF75-6154-45A2-B3FF-12B06FC3ECE2}" dt="2025-11-19T16:09:55.603" v="794" actId="20577"/>
          <ac:spMkLst>
            <pc:docMk/>
            <pc:sldMk cId="247561644" sldId="282"/>
            <ac:spMk id="8" creationId="{512ED31F-6DDA-C6C2-FF13-FC1316ACE518}"/>
          </ac:spMkLst>
        </pc:spChg>
        <pc:spChg chg="mod">
          <ac:chgData name="Sam Monteath" userId="b6d4515afa2ceb47" providerId="LiveId" clId="{D764BF75-6154-45A2-B3FF-12B06FC3ECE2}" dt="2025-11-19T16:08:33.637" v="607" actId="1076"/>
          <ac:spMkLst>
            <pc:docMk/>
            <pc:sldMk cId="247561644" sldId="282"/>
            <ac:spMk id="15" creationId="{045AD1C9-CA58-E860-D5A6-48063B3F9D26}"/>
          </ac:spMkLst>
        </pc:spChg>
        <pc:picChg chg="add mod">
          <ac:chgData name="Sam Monteath" userId="b6d4515afa2ceb47" providerId="LiveId" clId="{D764BF75-6154-45A2-B3FF-12B06FC3ECE2}" dt="2025-11-19T16:08:30.069" v="606" actId="1076"/>
          <ac:picMkLst>
            <pc:docMk/>
            <pc:sldMk cId="247561644" sldId="282"/>
            <ac:picMk id="4" creationId="{681EA434-D782-585F-0B0E-F376B24B396B}"/>
          </ac:picMkLst>
        </pc:picChg>
        <pc:picChg chg="del">
          <ac:chgData name="Sam Monteath" userId="b6d4515afa2ceb47" providerId="LiveId" clId="{D764BF75-6154-45A2-B3FF-12B06FC3ECE2}" dt="2025-11-19T16:03:05.950" v="270" actId="478"/>
          <ac:picMkLst>
            <pc:docMk/>
            <pc:sldMk cId="247561644" sldId="282"/>
            <ac:picMk id="6" creationId="{D2FDD377-283A-90A4-B53B-1874E728AD3C}"/>
          </ac:picMkLst>
        </pc:picChg>
        <pc:picChg chg="add mod">
          <ac:chgData name="Sam Monteath" userId="b6d4515afa2ceb47" providerId="LiveId" clId="{D764BF75-6154-45A2-B3FF-12B06FC3ECE2}" dt="2025-11-19T16:08:36.206" v="608" actId="1076"/>
          <ac:picMkLst>
            <pc:docMk/>
            <pc:sldMk cId="247561644" sldId="282"/>
            <ac:picMk id="7" creationId="{7A1D2C7F-711C-8D6D-AF0A-D2AA95286290}"/>
          </ac:picMkLst>
        </pc:picChg>
      </pc:sldChg>
      <pc:sldChg chg="add del setBg">
        <pc:chgData name="Sam Monteath" userId="b6d4515afa2ceb47" providerId="LiveId" clId="{D764BF75-6154-45A2-B3FF-12B06FC3ECE2}" dt="2025-11-19T15:50:58.911" v="1"/>
        <pc:sldMkLst>
          <pc:docMk/>
          <pc:sldMk cId="2405038503" sldId="282"/>
        </pc:sldMkLst>
      </pc:sldChg>
      <pc:sldChg chg="add del setBg">
        <pc:chgData name="Sam Monteath" userId="b6d4515afa2ceb47" providerId="LiveId" clId="{D764BF75-6154-45A2-B3FF-12B06FC3ECE2}" dt="2025-11-19T15:50:58.911" v="1"/>
        <pc:sldMkLst>
          <pc:docMk/>
          <pc:sldMk cId="872124156" sldId="283"/>
        </pc:sldMkLst>
      </pc:sldChg>
      <pc:sldChg chg="addSp delSp modSp add mod ord">
        <pc:chgData name="Sam Monteath" userId="b6d4515afa2ceb47" providerId="LiveId" clId="{D764BF75-6154-45A2-B3FF-12B06FC3ECE2}" dt="2025-11-19T16:24:11.122" v="1468" actId="1076"/>
        <pc:sldMkLst>
          <pc:docMk/>
          <pc:sldMk cId="4204972382" sldId="283"/>
        </pc:sldMkLst>
        <pc:spChg chg="mod">
          <ac:chgData name="Sam Monteath" userId="b6d4515afa2ceb47" providerId="LiveId" clId="{D764BF75-6154-45A2-B3FF-12B06FC3ECE2}" dt="2025-11-19T15:52:09.607" v="45"/>
          <ac:spMkLst>
            <pc:docMk/>
            <pc:sldMk cId="4204972382" sldId="283"/>
            <ac:spMk id="2" creationId="{8CC6B367-A83C-AA58-688B-E8049CBD178B}"/>
          </ac:spMkLst>
        </pc:spChg>
        <pc:spChg chg="mod">
          <ac:chgData name="Sam Monteath" userId="b6d4515afa2ceb47" providerId="LiveId" clId="{D764BF75-6154-45A2-B3FF-12B06FC3ECE2}" dt="2025-11-19T16:24:11.122" v="1468" actId="1076"/>
          <ac:spMkLst>
            <pc:docMk/>
            <pc:sldMk cId="4204972382" sldId="283"/>
            <ac:spMk id="5" creationId="{1594480D-ABA0-35BD-64B9-49D56DDA4914}"/>
          </ac:spMkLst>
        </pc:spChg>
        <pc:spChg chg="del">
          <ac:chgData name="Sam Monteath" userId="b6d4515afa2ceb47" providerId="LiveId" clId="{D764BF75-6154-45A2-B3FF-12B06FC3ECE2}" dt="2025-11-19T16:12:44.149" v="797" actId="478"/>
          <ac:spMkLst>
            <pc:docMk/>
            <pc:sldMk cId="4204972382" sldId="283"/>
            <ac:spMk id="8" creationId="{9C89730D-FB80-E534-8E8B-C69C0CE72535}"/>
          </ac:spMkLst>
        </pc:spChg>
        <pc:spChg chg="add mod">
          <ac:chgData name="Sam Monteath" userId="b6d4515afa2ceb47" providerId="LiveId" clId="{D764BF75-6154-45A2-B3FF-12B06FC3ECE2}" dt="2025-11-19T16:23:48.625" v="1464" actId="14100"/>
          <ac:spMkLst>
            <pc:docMk/>
            <pc:sldMk cId="4204972382" sldId="283"/>
            <ac:spMk id="10" creationId="{C3E49F60-226C-B37A-C861-67F1DD9AE794}"/>
          </ac:spMkLst>
        </pc:spChg>
        <pc:spChg chg="add mod">
          <ac:chgData name="Sam Monteath" userId="b6d4515afa2ceb47" providerId="LiveId" clId="{D764BF75-6154-45A2-B3FF-12B06FC3ECE2}" dt="2025-11-19T16:23:59.945" v="1467" actId="1076"/>
          <ac:spMkLst>
            <pc:docMk/>
            <pc:sldMk cId="4204972382" sldId="283"/>
            <ac:spMk id="13" creationId="{A58C200E-6E5D-A14C-6FF1-AE85BB31C57F}"/>
          </ac:spMkLst>
        </pc:spChg>
        <pc:picChg chg="del">
          <ac:chgData name="Sam Monteath" userId="b6d4515afa2ceb47" providerId="LiveId" clId="{D764BF75-6154-45A2-B3FF-12B06FC3ECE2}" dt="2025-11-19T16:07:06.881" v="591" actId="478"/>
          <ac:picMkLst>
            <pc:docMk/>
            <pc:sldMk cId="4204972382" sldId="283"/>
            <ac:picMk id="4" creationId="{45D04897-701E-7F9B-EC8E-04ADA390E053}"/>
          </ac:picMkLst>
        </pc:picChg>
        <pc:picChg chg="add mod">
          <ac:chgData name="Sam Monteath" userId="b6d4515afa2ceb47" providerId="LiveId" clId="{D764BF75-6154-45A2-B3FF-12B06FC3ECE2}" dt="2025-11-19T16:21:31.999" v="1210" actId="1076"/>
          <ac:picMkLst>
            <pc:docMk/>
            <pc:sldMk cId="4204972382" sldId="283"/>
            <ac:picMk id="6" creationId="{DDC770CA-DFC4-5A0A-45C5-1ADA2A4D10BE}"/>
          </ac:picMkLst>
        </pc:picChg>
        <pc:picChg chg="add mod modCrop">
          <ac:chgData name="Sam Monteath" userId="b6d4515afa2ceb47" providerId="LiveId" clId="{D764BF75-6154-45A2-B3FF-12B06FC3ECE2}" dt="2025-11-19T16:23:52.968" v="1465" actId="1076"/>
          <ac:picMkLst>
            <pc:docMk/>
            <pc:sldMk cId="4204972382" sldId="283"/>
            <ac:picMk id="9" creationId="{167D7601-440A-BBDE-04B9-2897E099BD8C}"/>
          </ac:picMkLst>
        </pc:picChg>
        <pc:picChg chg="add mod">
          <ac:chgData name="Sam Monteath" userId="b6d4515afa2ceb47" providerId="LiveId" clId="{D764BF75-6154-45A2-B3FF-12B06FC3ECE2}" dt="2025-11-19T16:23:55.289" v="1466" actId="14100"/>
          <ac:picMkLst>
            <pc:docMk/>
            <pc:sldMk cId="4204972382" sldId="283"/>
            <ac:picMk id="12" creationId="{95AB47AB-A313-0D9B-C184-7A1BC98D21AF}"/>
          </ac:picMkLst>
        </pc:picChg>
      </pc:sldChg>
      <pc:sldChg chg="add del setBg">
        <pc:chgData name="Sam Monteath" userId="b6d4515afa2ceb47" providerId="LiveId" clId="{D764BF75-6154-45A2-B3FF-12B06FC3ECE2}" dt="2025-11-19T15:50:58.911" v="1"/>
        <pc:sldMkLst>
          <pc:docMk/>
          <pc:sldMk cId="822771981" sldId="284"/>
        </pc:sldMkLst>
      </pc:sldChg>
      <pc:sldChg chg="addSp delSp modSp add mod ord">
        <pc:chgData name="Sam Monteath" userId="b6d4515afa2ceb47" providerId="LiveId" clId="{D764BF75-6154-45A2-B3FF-12B06FC3ECE2}" dt="2025-11-19T16:29:24.841" v="1793" actId="1076"/>
        <pc:sldMkLst>
          <pc:docMk/>
          <pc:sldMk cId="3337342306" sldId="284"/>
        </pc:sldMkLst>
        <pc:spChg chg="mod">
          <ac:chgData name="Sam Monteath" userId="b6d4515afa2ceb47" providerId="LiveId" clId="{D764BF75-6154-45A2-B3FF-12B06FC3ECE2}" dt="2025-11-19T15:52:14.377" v="46"/>
          <ac:spMkLst>
            <pc:docMk/>
            <pc:sldMk cId="3337342306" sldId="284"/>
            <ac:spMk id="2" creationId="{E301CFDD-16BB-07D8-FD54-412B324A026C}"/>
          </ac:spMkLst>
        </pc:spChg>
        <pc:spChg chg="mod">
          <ac:chgData name="Sam Monteath" userId="b6d4515afa2ceb47" providerId="LiveId" clId="{D764BF75-6154-45A2-B3FF-12B06FC3ECE2}" dt="2025-11-19T16:29:24.841" v="1793" actId="1076"/>
          <ac:spMkLst>
            <pc:docMk/>
            <pc:sldMk cId="3337342306" sldId="284"/>
            <ac:spMk id="3" creationId="{C8CAF633-5F81-7F21-EC21-0D6491E61CD6}"/>
          </ac:spMkLst>
        </pc:spChg>
        <pc:graphicFrameChg chg="add mod">
          <ac:chgData name="Sam Monteath" userId="b6d4515afa2ceb47" providerId="LiveId" clId="{D764BF75-6154-45A2-B3FF-12B06FC3ECE2}" dt="2025-11-19T16:27:56.559" v="1711"/>
          <ac:graphicFrameMkLst>
            <pc:docMk/>
            <pc:sldMk cId="3337342306" sldId="284"/>
            <ac:graphicFrameMk id="6" creationId="{7AEEC9EB-349D-C959-F52D-BCAE3CDA9F6D}"/>
          </ac:graphicFrameMkLst>
        </pc:graphicFrameChg>
        <pc:picChg chg="add mod">
          <ac:chgData name="Sam Monteath" userId="b6d4515afa2ceb47" providerId="LiveId" clId="{D764BF75-6154-45A2-B3FF-12B06FC3ECE2}" dt="2025-11-19T16:25:53.184" v="1474" actId="1076"/>
          <ac:picMkLst>
            <pc:docMk/>
            <pc:sldMk cId="3337342306" sldId="284"/>
            <ac:picMk id="5" creationId="{1AA04734-9441-C36B-29F4-657B142FC59B}"/>
          </ac:picMkLst>
        </pc:picChg>
        <pc:picChg chg="del">
          <ac:chgData name="Sam Monteath" userId="b6d4515afa2ceb47" providerId="LiveId" clId="{D764BF75-6154-45A2-B3FF-12B06FC3ECE2}" dt="2025-11-19T16:24:15.758" v="1469" actId="478"/>
          <ac:picMkLst>
            <pc:docMk/>
            <pc:sldMk cId="3337342306" sldId="284"/>
            <ac:picMk id="7" creationId="{E0165F19-C93E-F594-4FA0-5E048E2FC090}"/>
          </ac:picMkLst>
        </pc:picChg>
        <pc:picChg chg="add mod">
          <ac:chgData name="Sam Monteath" userId="b6d4515afa2ceb47" providerId="LiveId" clId="{D764BF75-6154-45A2-B3FF-12B06FC3ECE2}" dt="2025-11-19T16:27:56.559" v="1711"/>
          <ac:picMkLst>
            <pc:docMk/>
            <pc:sldMk cId="3337342306" sldId="284"/>
            <ac:picMk id="8" creationId="{1954059B-EDB3-99BC-04B5-8267C1EB2FED}"/>
          </ac:picMkLst>
        </pc:picChg>
        <pc:picChg chg="add mod">
          <ac:chgData name="Sam Monteath" userId="b6d4515afa2ceb47" providerId="LiveId" clId="{D764BF75-6154-45A2-B3FF-12B06FC3ECE2}" dt="2025-11-19T16:27:56.559" v="1711"/>
          <ac:picMkLst>
            <pc:docMk/>
            <pc:sldMk cId="3337342306" sldId="284"/>
            <ac:picMk id="9" creationId="{36A383CA-D31D-464E-6632-45580318AE1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B3D67-062C-4AB2-96D1-A8C0B782F1FD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730C3-1B30-41CE-ADC4-4937C1814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83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sz="1200" dirty="0">
                <a:solidFill>
                  <a:schemeClr val="bg1"/>
                </a:solidFill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730C3-1B30-41CE-ADC4-4937C181462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519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730C3-1B30-41CE-ADC4-4937C181462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863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/>
                </a:solidFill>
              </a:rPr>
              <a:t>See more here: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730C3-1B30-41CE-ADC4-4937C181462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317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72EE5-AAA0-2758-C23A-837642538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7EE237-CA37-9EC2-77F2-FFA0C1E95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31537-2A5D-131F-E307-637FF45A7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21E3-7D39-45E5-882C-8AD2B2C6F89A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C8387-88D5-27C0-34E3-DBAEBA011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4B719-1C46-0D29-9EAD-B2360954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36DD-16E5-4A2F-AADB-4C4125F55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46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A554B-3453-8291-CDA3-FF66F5392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1483A-F6F9-B2AC-2D47-176FBA67C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B42F6-87E2-3FBE-B370-8C8D279CD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21E3-7D39-45E5-882C-8AD2B2C6F89A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6619E-D63D-8925-0F11-CFBE59574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48FB7-A001-43F0-59CD-5F294827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36DD-16E5-4A2F-AADB-4C4125F55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66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6ECA1A-868E-41E7-C796-EDADF0BA9B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77F9F5-7329-BC78-A98D-D5DB770CE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28693-08A3-02E2-FF8C-57BF41485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21E3-7D39-45E5-882C-8AD2B2C6F89A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C350B-EB8B-DC91-0981-5243F7D21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7159A-0F86-5625-211B-2A2E14920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36DD-16E5-4A2F-AADB-4C4125F55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049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8DC35-A14F-814F-4E03-6611EAE14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C9C2A-F340-E0E4-E80B-75A23F9DF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99BE9-CE7F-FD32-99DE-E6BEEE3D5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21E3-7D39-45E5-882C-8AD2B2C6F89A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11E38-04DF-C865-B825-604904F3E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B4C46-E790-D840-99A4-EC02650C4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36DD-16E5-4A2F-AADB-4C4125F55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34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0ECFE-AF7C-76CD-5ECC-F48490B3E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E49B2-3CD5-E197-BD71-1A1CB1CF3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E1F2F-DA96-B74C-8892-09BE35D78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21E3-7D39-45E5-882C-8AD2B2C6F89A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05E40-D33F-F216-6A54-3A44AC0E3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2334B-13DB-176B-1F65-9A0F1DCE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36DD-16E5-4A2F-AADB-4C4125F55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84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23122-040C-A7F5-97E3-D78B3172F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BB0BB-3EAB-40B6-64EF-7EBD04FEBA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DB421-7F57-88FE-8245-52A77032F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6A744-11ED-95B3-B3A8-C8B652220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21E3-7D39-45E5-882C-8AD2B2C6F89A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E3D0E-3C3D-7C15-8A2F-6EE0CE302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11F04-5A08-9B10-47DC-C0F6CA83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36DD-16E5-4A2F-AADB-4C4125F55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74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558FE-8F13-E603-558A-64560853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5CE53-CB48-EA84-2C12-395DC263C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DA410-1D3C-DAE3-1CD0-8574983AE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02CB66-2899-8FCD-B19E-9DD29BE6CA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2928A1-6B00-8410-190D-BAF42FF6FC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0AB56C-354E-7254-2C70-D09A9AF12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21E3-7D39-45E5-882C-8AD2B2C6F89A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424C7B-5A62-C0EA-FE08-7EFF83B16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A4D193-D6C9-22B4-DA61-5972EDEAE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36DD-16E5-4A2F-AADB-4C4125F55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79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2C24C-1606-FC27-C9A8-41E41575B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F20789-7862-E2B0-B232-6B52D9671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21E3-7D39-45E5-882C-8AD2B2C6F89A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95DBD-8284-A61F-8A58-594F7AEE0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54F6A-C0BF-917A-01A6-FDEF96D3F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36DD-16E5-4A2F-AADB-4C4125F55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62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CF9323-523B-EC43-0E29-CE07D9A47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21E3-7D39-45E5-882C-8AD2B2C6F89A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80B577-E472-2982-7F53-DA9C30271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7C5C3-6620-7D68-E995-0ADBBC0AF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36DD-16E5-4A2F-AADB-4C4125F55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85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1EFE-BDA0-DBC7-275B-6B366473C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F092B-B214-C9C4-45C6-904FA0825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0480C-5DBC-9469-63AB-1D0BBA3FA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6F9C8-5A09-4DEB-EECB-199B462F1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21E3-7D39-45E5-882C-8AD2B2C6F89A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2A217-0E31-3B18-EF79-0207CF3F3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830538-BAA7-F114-6322-544072DD1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36DD-16E5-4A2F-AADB-4C4125F55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847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69288-54D5-7C85-2B49-7528442F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208763-DE20-6865-2250-A4CEA6DD2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773D8-2978-8817-BAFB-CD87E0B97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9EFF1-186D-9817-EDF3-574B30D38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21E3-7D39-45E5-882C-8AD2B2C6F89A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75FAF-958C-C625-F3EF-57DE831A7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2E342-209C-8265-9259-13653198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36DD-16E5-4A2F-AADB-4C4125F55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09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4484FA-1417-4986-DB15-E2A8F5B1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47E3A-25B9-4E77-20FD-6A68512F3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07ADD-8871-A186-9F03-754F9C01F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3C21E3-7D39-45E5-882C-8AD2B2C6F89A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40DA9-3991-16D8-02C1-DDDDD1A9BC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000AE-D3E1-B622-696D-548D14266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CB36DD-16E5-4A2F-AADB-4C4125F55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90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SamMonteath/Influenza_Tableau" TargetMode="External"/><Relationship Id="rId5" Type="http://schemas.openxmlformats.org/officeDocument/2006/relationships/hyperlink" Target="https://vimeo.com/1090024536" TargetMode="External"/><Relationship Id="rId4" Type="http://schemas.openxmlformats.org/officeDocument/2006/relationships/hyperlink" Target="https://public.tableau.com/views/SM_Storyboard_FluDeaths_V2/FluDeathsStoryboard?:language=en-GB&amp;:sid=&amp;:redirect=auth&amp;:display_count=n&amp;:origin=viz_share_link" TargetMode="External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SamMonteath/Rockbuster_SQL" TargetMode="External"/><Relationship Id="rId5" Type="http://schemas.openxmlformats.org/officeDocument/2006/relationships/hyperlink" Target="https://public.tableau.com/views/Rockbuster_Visualisations_SM/RockbusterStory?:language=en-GB&amp;:sid=&amp;:redirect=auth&amp;:display_count=n&amp;:origin=viz_share_link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github.com/SamMonteath/Rockbuster_SQL" TargetMode="External"/><Relationship Id="rId4" Type="http://schemas.openxmlformats.org/officeDocument/2006/relationships/hyperlink" Target="https://public.tableau.com/views/Rockbuster_Visualisations_SM/RockbusterStory?:language=en-GB&amp;:sid=&amp;:redirect=auth&amp;:display_count=n&amp;:origin=viz_share_lin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github.com/SamMonteath/Instacart_Python" TargetMode="Externa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github.com/SamMonteath/Instacart_Pyth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png"/><Relationship Id="rId7" Type="http://schemas.openxmlformats.org/officeDocument/2006/relationships/hyperlink" Target="https://github.com/SamMonteath/Cricket_analytics_and_dashboard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lic.tableau.com/views/TestMatchesWhataffectsyourchancesofwinning/StoryboardTestMatches?:language=en-GB&amp;publish=yes&amp;:sid=&amp;:redirect=auth&amp;:display_count=n&amp;:origin=viz_share_link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views/TestMatchesWhataffectsyourchancesofwinning/StoryboardTestMatches?:language=en-GB&amp;publish=yes&amp;:sid=&amp;:redirect=auth&amp;:display_count=n&amp;:origin=viz_share_link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github.com/SamMonteath/Cricket_analytics_and_dashboard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slide" Target="slide8.xml"/><Relationship Id="rId7" Type="http://schemas.openxmlformats.org/officeDocument/2006/relationships/slide" Target="slide24.xml"/><Relationship Id="rId12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image" Target="../media/image7.png"/><Relationship Id="rId5" Type="http://schemas.openxmlformats.org/officeDocument/2006/relationships/slide" Target="slide16.xml"/><Relationship Id="rId10" Type="http://schemas.openxmlformats.org/officeDocument/2006/relationships/image" Target="../media/image6.png"/><Relationship Id="rId4" Type="http://schemas.openxmlformats.org/officeDocument/2006/relationships/slide" Target="slide12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amMonteath/Video_Games_Excel/tree/main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amMonteath/Video_Games_Excel/tree/main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SamMonteath/Influenza_Tableau" TargetMode="External"/><Relationship Id="rId5" Type="http://schemas.openxmlformats.org/officeDocument/2006/relationships/hyperlink" Target="https://vimeo.com/1090024536" TargetMode="External"/><Relationship Id="rId4" Type="http://schemas.openxmlformats.org/officeDocument/2006/relationships/hyperlink" Target="https://public.tableau.com/views/SM_Storyboard_FluDeaths_V2/FluDeathsStoryboard?:language=en-GB&amp;:sid=&amp;:redirect=auth&amp;:display_count=n&amp;:origin=viz_share_link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82DD883-7CCB-09C2-8361-8D2DFCFA0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9924" y="1945212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Data Analysis Portfolio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2F95930-9966-0995-5B4F-A302CD3CD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486" y="5167723"/>
            <a:ext cx="374359" cy="3852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48ADAFD-B2C4-312B-7B62-647805801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310" y="6077137"/>
            <a:ext cx="374359" cy="3852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166078-7993-279E-B389-89DB48E84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310" y="4754749"/>
            <a:ext cx="374359" cy="38524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5758917-4F4A-99D3-4BEA-851D73CC8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310" y="5636424"/>
            <a:ext cx="374359" cy="385245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7719EFEE-F788-A5B4-4C9E-F414B01BB40D}"/>
              </a:ext>
            </a:extLst>
          </p:cNvPr>
          <p:cNvGrpSpPr/>
          <p:nvPr/>
        </p:nvGrpSpPr>
        <p:grpSpPr>
          <a:xfrm>
            <a:off x="2484244" y="3033469"/>
            <a:ext cx="6663676" cy="1100499"/>
            <a:chOff x="1607182" y="3014808"/>
            <a:chExt cx="6663676" cy="1100499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AF13227-28F7-6253-EEDF-11C95EE59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07182" y="3049320"/>
              <a:ext cx="952500" cy="95250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A161D07-169D-A57D-5E47-FC3C6BA9B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2782" y="3014808"/>
              <a:ext cx="1065987" cy="106598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176ACF2-3491-7C88-1CAD-C6EA519AE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51869" y="3049320"/>
              <a:ext cx="1065987" cy="1065987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72D4D7D2-388D-8DCA-5CE4-9CEFD7FA6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78370" y="3042270"/>
              <a:ext cx="1065987" cy="1065987"/>
            </a:xfrm>
            <a:prstGeom prst="rect">
              <a:avLst/>
            </a:prstGeom>
          </p:spPr>
        </p:pic>
        <p:pic>
          <p:nvPicPr>
            <p:cNvPr id="46" name="Picture 45" descr="A white circle with black background&#10;&#10;AI-generated content may be incorrect.">
              <a:extLst>
                <a:ext uri="{FF2B5EF4-FFF2-40B4-BE49-F238E27FC236}">
                  <a16:creationId xmlns:a16="http://schemas.microsoft.com/office/drawing/2014/main" id="{43D576C2-7100-4C5B-F69C-6147807D7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871" y="3014808"/>
              <a:ext cx="1065987" cy="1065987"/>
            </a:xfrm>
            <a:prstGeom prst="rect">
              <a:avLst/>
            </a:prstGeom>
          </p:spPr>
        </p:pic>
      </p:grpSp>
      <p:sp>
        <p:nvSpPr>
          <p:cNvPr id="50" name="Subtitle 2">
            <a:extLst>
              <a:ext uri="{FF2B5EF4-FFF2-40B4-BE49-F238E27FC236}">
                <a16:creationId xmlns:a16="http://schemas.microsoft.com/office/drawing/2014/main" id="{B56330F1-E715-642F-0530-48621456A738}"/>
              </a:ext>
            </a:extLst>
          </p:cNvPr>
          <p:cNvSpPr txBox="1">
            <a:spLocks/>
          </p:cNvSpPr>
          <p:nvPr/>
        </p:nvSpPr>
        <p:spPr>
          <a:xfrm>
            <a:off x="1189924" y="104593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chemeClr val="bg1"/>
                </a:solidFill>
              </a:rPr>
              <a:t>Sam Monteath</a:t>
            </a:r>
            <a:endParaRPr lang="en-GB" sz="6000" dirty="0">
              <a:solidFill>
                <a:schemeClr val="bg1"/>
              </a:solidFill>
            </a:endParaRPr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D131EBCB-4BD1-BE02-8D76-CA5F0BEEE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089101"/>
              </p:ext>
            </p:extLst>
          </p:nvPr>
        </p:nvGraphicFramePr>
        <p:xfrm>
          <a:off x="2300514" y="4786398"/>
          <a:ext cx="8128000" cy="16759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813831870"/>
                    </a:ext>
                  </a:extLst>
                </a:gridCol>
              </a:tblGrid>
              <a:tr h="418996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sam@reasonwhy.uk</a:t>
                      </a:r>
                      <a:endParaRPr lang="en-GB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096312"/>
                  </a:ext>
                </a:extLst>
              </a:tr>
              <a:tr h="4189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github.com/SamMonteath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349012"/>
                  </a:ext>
                </a:extLst>
              </a:tr>
              <a:tr h="418996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linkedin.com/in/sammonteath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980455"/>
                  </a:ext>
                </a:extLst>
              </a:tr>
              <a:tr h="418996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public.tableau.com/app/profile/sam.monteath/vizzes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130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150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892943-078D-4CF0-6E3A-1AB75506E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9B81F-5AD3-C42C-AA5B-B0CB5EF77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Case Study Two: Flu Season in the US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2986B-66FD-4558-DE91-9A0AAD636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6376"/>
            <a:ext cx="10937033" cy="4351338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I created a Tableau dashboard to explore the data, and test these hypotheses: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5D9433-0B91-A1F5-BFE1-B85D0EC86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233" y="2102887"/>
            <a:ext cx="8453534" cy="475511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schemeClr val="bg2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0075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F0DBDE-B6FB-A73D-F91C-C1382AA51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DADBE-45AE-D41E-E700-DB7CD0ED7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Case Study Two: Flu Season in the US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FB392A-0581-AB04-8274-962240CFE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0590" r="-122"/>
          <a:stretch>
            <a:fillRect/>
          </a:stretch>
        </p:blipFill>
        <p:spPr>
          <a:xfrm>
            <a:off x="259385" y="1838129"/>
            <a:ext cx="7598075" cy="38166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schemeClr val="bg2">
                <a:alpha val="40000"/>
              </a:scheme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F8DDA5-4B4A-49BE-65A3-EECC4FB9BF02}"/>
              </a:ext>
            </a:extLst>
          </p:cNvPr>
          <p:cNvSpPr txBox="1"/>
          <p:nvPr/>
        </p:nvSpPr>
        <p:spPr>
          <a:xfrm>
            <a:off x="7963786" y="1807936"/>
            <a:ext cx="402040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 was able to reject my hypothesis about more northern states being more at risk.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I did find a link between voting and risk of flu.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Vitally, I was able to identify 14 states that would be at greatest risk at the height of the flu season.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22E1BFB-240E-3E75-5EF2-D7B88A2B4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489557"/>
              </p:ext>
            </p:extLst>
          </p:nvPr>
        </p:nvGraphicFramePr>
        <p:xfrm>
          <a:off x="8112766" y="5426888"/>
          <a:ext cx="3936988" cy="12552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604">
                  <a:extLst>
                    <a:ext uri="{9D8B030D-6E8A-4147-A177-3AD203B41FA5}">
                      <a16:colId xmlns:a16="http://schemas.microsoft.com/office/drawing/2014/main" val="775901538"/>
                    </a:ext>
                  </a:extLst>
                </a:gridCol>
                <a:gridCol w="470690">
                  <a:extLst>
                    <a:ext uri="{9D8B030D-6E8A-4147-A177-3AD203B41FA5}">
                      <a16:colId xmlns:a16="http://schemas.microsoft.com/office/drawing/2014/main" val="4242288823"/>
                    </a:ext>
                  </a:extLst>
                </a:gridCol>
                <a:gridCol w="2135694">
                  <a:extLst>
                    <a:ext uri="{9D8B030D-6E8A-4147-A177-3AD203B41FA5}">
                      <a16:colId xmlns:a16="http://schemas.microsoft.com/office/drawing/2014/main" val="1676882911"/>
                    </a:ext>
                  </a:extLst>
                </a:gridCol>
              </a:tblGrid>
              <a:tr h="41841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See more: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  <a:hlinkClick r:id="rId4"/>
                        </a:rPr>
                        <a:t>Visualisation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8834744"/>
                  </a:ext>
                </a:extLst>
              </a:tr>
              <a:tr h="418416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bg1"/>
                          </a:solidFill>
                          <a:hlinkClick r:id="rId5"/>
                        </a:rPr>
                        <a:t>Presentation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6281837"/>
                  </a:ext>
                </a:extLst>
              </a:tr>
              <a:tr h="418416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bg1"/>
                          </a:solidFill>
                          <a:hlinkClick r:id="rId6"/>
                        </a:rPr>
                        <a:t>Repository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1973154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8B64E97F-9D1B-8E56-3ED6-C5C1AC3C23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0370" y="5469855"/>
            <a:ext cx="374359" cy="3852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6708CD8-7A5A-8094-9C50-FC40EC58DE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1002" y="5882550"/>
            <a:ext cx="374359" cy="3743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E7E39DD-1109-7A25-E1FC-B54469527C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96541" y="6271037"/>
            <a:ext cx="374359" cy="38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15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9551F1-6AF4-0919-2B8F-54D53D270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4A3EE-4E02-0C2F-B968-5A0097E55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Case Study Three: Rockbuster Video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28ADC-B817-69CC-B16C-27AA8C3E6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Rockbuster were designing their new strategy – launching an online service to compete with Netflix.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They needed good data about their customers, including: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● Which movies contributed the most/least to revenue gain?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● What was the average rental duration for all videos?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● Which countries are Rockbuster customers based in?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● Where are customers with a high lifetime value based?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● Do sales figures vary between geographic regions?</a:t>
            </a:r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68AA78-7092-C004-82D1-01308784F32C}"/>
              </a:ext>
            </a:extLst>
          </p:cNvPr>
          <p:cNvGrpSpPr/>
          <p:nvPr/>
        </p:nvGrpSpPr>
        <p:grpSpPr>
          <a:xfrm>
            <a:off x="2764162" y="5392376"/>
            <a:ext cx="3810674" cy="1100499"/>
            <a:chOff x="1607182" y="3014808"/>
            <a:chExt cx="3810674" cy="11004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4F1A9C3-A051-3843-8384-DFD3FAD56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7182" y="3049320"/>
              <a:ext cx="952500" cy="9525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1CDE708-159F-F07A-E75E-AC4FE351D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2782" y="3014808"/>
              <a:ext cx="1065987" cy="106598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CF7EE52-C4EC-0708-0113-8EEBE8DBE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1869" y="3049320"/>
              <a:ext cx="1065987" cy="1065987"/>
            </a:xfrm>
            <a:prstGeom prst="rect">
              <a:avLst/>
            </a:prstGeom>
          </p:spPr>
        </p:pic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670F31F-33E2-4181-2277-67665C5CB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96216"/>
              </p:ext>
            </p:extLst>
          </p:nvPr>
        </p:nvGraphicFramePr>
        <p:xfrm>
          <a:off x="8739529" y="5920728"/>
          <a:ext cx="3936988" cy="8368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604">
                  <a:extLst>
                    <a:ext uri="{9D8B030D-6E8A-4147-A177-3AD203B41FA5}">
                      <a16:colId xmlns:a16="http://schemas.microsoft.com/office/drawing/2014/main" val="775901538"/>
                    </a:ext>
                  </a:extLst>
                </a:gridCol>
                <a:gridCol w="470690">
                  <a:extLst>
                    <a:ext uri="{9D8B030D-6E8A-4147-A177-3AD203B41FA5}">
                      <a16:colId xmlns:a16="http://schemas.microsoft.com/office/drawing/2014/main" val="4242288823"/>
                    </a:ext>
                  </a:extLst>
                </a:gridCol>
                <a:gridCol w="2135694">
                  <a:extLst>
                    <a:ext uri="{9D8B030D-6E8A-4147-A177-3AD203B41FA5}">
                      <a16:colId xmlns:a16="http://schemas.microsoft.com/office/drawing/2014/main" val="1676882911"/>
                    </a:ext>
                  </a:extLst>
                </a:gridCol>
              </a:tblGrid>
              <a:tr h="41841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See more: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  <a:hlinkClick r:id="rId5"/>
                        </a:rPr>
                        <a:t>Visualisation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8834744"/>
                  </a:ext>
                </a:extLst>
              </a:tr>
              <a:tr h="418416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bg1"/>
                          </a:solidFill>
                          <a:hlinkClick r:id="rId6"/>
                        </a:rPr>
                        <a:t>Repository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6281837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28F6C813-9E43-A7EE-4C87-6BFE6CC876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4969" y="6367634"/>
            <a:ext cx="374359" cy="3852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2FE718-CD72-C0EF-E6E8-8200465AE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4970" y="5932633"/>
            <a:ext cx="374359" cy="38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5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5B9385-8DDB-EA91-3E81-2F91E83D8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FD448-BA1E-5D7C-ED35-96057E657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Case Study Three: Rockbuster Video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9CDE5-75FF-4928-6FB5-3EBBD65D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6376"/>
            <a:ext cx="10937033" cy="4351338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Using Tableau, I provided core data about their inventory, making it easy to access and explore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78D172-97C1-308F-478E-9CE3109436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19" t="17143" r="8546" b="9387"/>
          <a:stretch>
            <a:fillRect/>
          </a:stretch>
        </p:blipFill>
        <p:spPr>
          <a:xfrm>
            <a:off x="1772816" y="2327378"/>
            <a:ext cx="8369560" cy="416549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schemeClr val="bg2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3568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F628BD-6FE6-0B2A-C9BF-D0C697171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2FD7D-E65A-6D9B-2EB7-48740A91D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Case Study Three: Rockbuster Video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49AC0-31CC-9687-278D-91D1A2060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1797633"/>
            <a:ext cx="2527041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600" dirty="0">
                <a:solidFill>
                  <a:schemeClr val="bg1"/>
                </a:solidFill>
              </a:rPr>
              <a:t>The data was complex and, after cleaning, required joining and analysing in many different ways.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>
                <a:solidFill>
                  <a:schemeClr val="bg1"/>
                </a:solidFill>
              </a:rPr>
              <a:t>To do this I used </a:t>
            </a:r>
            <a:r>
              <a:rPr lang="en-US" sz="2600" dirty="0" err="1">
                <a:solidFill>
                  <a:schemeClr val="bg1"/>
                </a:solidFill>
              </a:rPr>
              <a:t>Postgre</a:t>
            </a:r>
            <a:r>
              <a:rPr lang="en-US" sz="2600" dirty="0">
                <a:solidFill>
                  <a:schemeClr val="bg1"/>
                </a:solidFill>
              </a:rPr>
              <a:t> SQL and a number of techniques including: Sub Queries and Common Table Expressions.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01DB5A-5863-67F3-B466-F6A294A333B6}"/>
              </a:ext>
            </a:extLst>
          </p:cNvPr>
          <p:cNvSpPr txBox="1"/>
          <p:nvPr/>
        </p:nvSpPr>
        <p:spPr>
          <a:xfrm>
            <a:off x="7546875" y="2190050"/>
            <a:ext cx="38387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SUB QUERY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4513C5-F7C5-3C97-0539-503F703A3585}"/>
              </a:ext>
            </a:extLst>
          </p:cNvPr>
          <p:cNvSpPr txBox="1"/>
          <p:nvPr/>
        </p:nvSpPr>
        <p:spPr>
          <a:xfrm>
            <a:off x="3210132" y="2150295"/>
            <a:ext cx="42104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COMMON TABLE EXPRESSION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93AF8-2857-2E73-8E32-D55C054FF6B6}"/>
              </a:ext>
            </a:extLst>
          </p:cNvPr>
          <p:cNvSpPr txBox="1"/>
          <p:nvPr/>
        </p:nvSpPr>
        <p:spPr>
          <a:xfrm>
            <a:off x="3375750" y="1565520"/>
            <a:ext cx="8089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 performed the same analysis - finding the total customers in the countries of the top five spending customers – in two ways to find the most reliable and efficient method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64E253-A72B-BF35-BD11-F10DCB2FC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132" y="2487511"/>
            <a:ext cx="4050535" cy="4263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251F06-C92E-0696-81CD-E10BB5ECB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222" y="2494027"/>
            <a:ext cx="3766423" cy="425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23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CD1E86-78F5-6762-BFF5-461B81FEE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43D64-1557-3FE2-9AD9-6B2963EC5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Case Study Three: Rockbuster Video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54120-A658-EB22-D875-DB44B3991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070" y="1569390"/>
            <a:ext cx="3349256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This enabled me to reveal that the average spend for a “Top Customer” was between $111.8 and $98.8 per person.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For comparison, the light blue area in the corner of this chart represents the average customer spend of just $4.20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chemeClr val="bg1"/>
                </a:solidFill>
              </a:rPr>
              <a:t>If </a:t>
            </a:r>
            <a:r>
              <a:rPr lang="en-US" b="1" dirty="0" err="1">
                <a:solidFill>
                  <a:schemeClr val="bg1"/>
                </a:solidFill>
              </a:rPr>
              <a:t>Rockbuster</a:t>
            </a:r>
            <a:r>
              <a:rPr lang="en-US" b="1" dirty="0">
                <a:solidFill>
                  <a:schemeClr val="bg1"/>
                </a:solidFill>
              </a:rPr>
              <a:t> are to succeed, they need to follow the habits and preferences of these Top Customers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79BB29-5C24-58E3-A374-F6E4B6A9C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94" y="1490696"/>
            <a:ext cx="7640266" cy="46868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schemeClr val="bg2">
                <a:alpha val="40000"/>
              </a:schemeClr>
            </a:outerShdw>
          </a:effec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C73B4D3-7BFA-ECEC-0489-69461CF431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233584"/>
              </p:ext>
            </p:extLst>
          </p:nvPr>
        </p:nvGraphicFramePr>
        <p:xfrm>
          <a:off x="8739529" y="5920728"/>
          <a:ext cx="3936988" cy="8368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604">
                  <a:extLst>
                    <a:ext uri="{9D8B030D-6E8A-4147-A177-3AD203B41FA5}">
                      <a16:colId xmlns:a16="http://schemas.microsoft.com/office/drawing/2014/main" val="775901538"/>
                    </a:ext>
                  </a:extLst>
                </a:gridCol>
                <a:gridCol w="470690">
                  <a:extLst>
                    <a:ext uri="{9D8B030D-6E8A-4147-A177-3AD203B41FA5}">
                      <a16:colId xmlns:a16="http://schemas.microsoft.com/office/drawing/2014/main" val="4242288823"/>
                    </a:ext>
                  </a:extLst>
                </a:gridCol>
                <a:gridCol w="2135694">
                  <a:extLst>
                    <a:ext uri="{9D8B030D-6E8A-4147-A177-3AD203B41FA5}">
                      <a16:colId xmlns:a16="http://schemas.microsoft.com/office/drawing/2014/main" val="1676882911"/>
                    </a:ext>
                  </a:extLst>
                </a:gridCol>
              </a:tblGrid>
              <a:tr h="41841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See more: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  <a:hlinkClick r:id="rId4"/>
                        </a:rPr>
                        <a:t>Visualisation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8834744"/>
                  </a:ext>
                </a:extLst>
              </a:tr>
              <a:tr h="418416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bg1"/>
                          </a:solidFill>
                          <a:hlinkClick r:id="rId5"/>
                        </a:rPr>
                        <a:t>Repository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6281837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B7F3D5AA-231D-9553-4437-1AB65EFB80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4969" y="6367634"/>
            <a:ext cx="374359" cy="3852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049246-CE12-55D0-3E76-06A5CDED67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4970" y="5932633"/>
            <a:ext cx="374359" cy="38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74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EFF27E-7EBA-04AF-A105-A7EF5B19F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0EA26-9DC9-6E25-EAB9-49D1A0963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3016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Case Study Four: Instacart Grocery Analysis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F58C-C460-45E4-8306-0CFB8FE0A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Instacart wanted to uncover more information about their sales patterns.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They needed good data about their customers, including:</a:t>
            </a:r>
          </a:p>
          <a:p>
            <a:r>
              <a:rPr lang="en-US" sz="2000" dirty="0">
                <a:solidFill>
                  <a:schemeClr val="bg1"/>
                </a:solidFill>
              </a:rPr>
              <a:t>When are they busiest?</a:t>
            </a:r>
          </a:p>
          <a:p>
            <a:r>
              <a:rPr lang="en-US" sz="2000" dirty="0">
                <a:solidFill>
                  <a:schemeClr val="bg1"/>
                </a:solidFill>
              </a:rPr>
              <a:t>When do people spend most money?</a:t>
            </a:r>
          </a:p>
          <a:p>
            <a:r>
              <a:rPr lang="en-US" sz="2000" dirty="0">
                <a:solidFill>
                  <a:schemeClr val="bg1"/>
                </a:solidFill>
              </a:rPr>
              <a:t>What types of products are most popular?</a:t>
            </a:r>
          </a:p>
          <a:p>
            <a:r>
              <a:rPr lang="en-US" sz="2000" dirty="0">
                <a:solidFill>
                  <a:schemeClr val="bg1"/>
                </a:solidFill>
              </a:rPr>
              <a:t>And of particular interest: Can they develop new categories of customers?</a:t>
            </a:r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AFFB21D-52AB-EEDD-F5AE-EC51F4C9F154}"/>
              </a:ext>
            </a:extLst>
          </p:cNvPr>
          <p:cNvGrpSpPr/>
          <p:nvPr/>
        </p:nvGrpSpPr>
        <p:grpSpPr>
          <a:xfrm>
            <a:off x="2764162" y="5307312"/>
            <a:ext cx="6663676" cy="1093449"/>
            <a:chOff x="1607182" y="3014808"/>
            <a:chExt cx="6663676" cy="109344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AC6FF0B-1E6C-50CD-4C1E-1F06A6B23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7182" y="3049320"/>
              <a:ext cx="952500" cy="9525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1EB1F7F-35AC-8F11-2A93-047CB7F4E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8370" y="3042270"/>
              <a:ext cx="1065987" cy="1065987"/>
            </a:xfrm>
            <a:prstGeom prst="rect">
              <a:avLst/>
            </a:prstGeom>
          </p:spPr>
        </p:pic>
        <p:pic>
          <p:nvPicPr>
            <p:cNvPr id="14" name="Picture 13" descr="A white circle with black background&#10;&#10;AI-generated content may be incorrect.">
              <a:extLst>
                <a:ext uri="{FF2B5EF4-FFF2-40B4-BE49-F238E27FC236}">
                  <a16:creationId xmlns:a16="http://schemas.microsoft.com/office/drawing/2014/main" id="{0C20A934-BA3F-875A-3A20-A9CDF692E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871" y="3014808"/>
              <a:ext cx="1065987" cy="1065987"/>
            </a:xfrm>
            <a:prstGeom prst="rect">
              <a:avLst/>
            </a:prstGeom>
          </p:spPr>
        </p:pic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2495404-CB6E-867C-9FEC-C2C6B8782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544304"/>
              </p:ext>
            </p:extLst>
          </p:nvPr>
        </p:nvGraphicFramePr>
        <p:xfrm>
          <a:off x="9090402" y="6354283"/>
          <a:ext cx="3936988" cy="4184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604">
                  <a:extLst>
                    <a:ext uri="{9D8B030D-6E8A-4147-A177-3AD203B41FA5}">
                      <a16:colId xmlns:a16="http://schemas.microsoft.com/office/drawing/2014/main" val="775901538"/>
                    </a:ext>
                  </a:extLst>
                </a:gridCol>
                <a:gridCol w="470690">
                  <a:extLst>
                    <a:ext uri="{9D8B030D-6E8A-4147-A177-3AD203B41FA5}">
                      <a16:colId xmlns:a16="http://schemas.microsoft.com/office/drawing/2014/main" val="4242288823"/>
                    </a:ext>
                  </a:extLst>
                </a:gridCol>
                <a:gridCol w="2135694">
                  <a:extLst>
                    <a:ext uri="{9D8B030D-6E8A-4147-A177-3AD203B41FA5}">
                      <a16:colId xmlns:a16="http://schemas.microsoft.com/office/drawing/2014/main" val="1676882911"/>
                    </a:ext>
                  </a:extLst>
                </a:gridCol>
              </a:tblGrid>
              <a:tr h="41841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See more: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  <a:hlinkClick r:id="rId5"/>
                        </a:rPr>
                        <a:t>Repository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8834744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85756C3E-05F1-59C8-8C5A-74388CA2E2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7108" y="6387454"/>
            <a:ext cx="374359" cy="38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78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368CA4-284B-78C7-ACC5-D82A852FA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33D8F-023A-BBDB-652A-F6BDE388E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Case Study Four: Instacart Grocery Analysis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32CD14-33B8-49DC-A80D-F1A2115D4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7" y="2415993"/>
            <a:ext cx="2927770" cy="21958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schemeClr val="bg2">
                <a:alpha val="40000"/>
              </a:scheme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99FD0D-3BD8-40F7-BC27-D51226EDE4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251" y="2415993"/>
            <a:ext cx="2927769" cy="21958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schemeClr val="bg2">
                <a:alpha val="40000"/>
              </a:scheme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33BA60-DE1F-4574-9FC5-3191558ACE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75" y="1690688"/>
            <a:ext cx="4254498" cy="319087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schemeClr val="bg2">
                <a:alpha val="40000"/>
              </a:schemeClr>
            </a:outerShdw>
          </a:effec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BE222A-E4E3-305F-F5F2-933636224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645" y="4881577"/>
            <a:ext cx="608880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As we might expect, Instacart are busier at weekends and in the middle of the day.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28A187A-C7FD-9C27-0242-02376A94AEB1}"/>
              </a:ext>
            </a:extLst>
          </p:cNvPr>
          <p:cNvSpPr txBox="1">
            <a:spLocks/>
          </p:cNvSpPr>
          <p:nvPr/>
        </p:nvSpPr>
        <p:spPr>
          <a:xfrm>
            <a:off x="6937273" y="5167312"/>
            <a:ext cx="50540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What was less expected was a big spike in average basket price at 5am. This turned out to be due to sales of Organic Bananas.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C0B992D-B716-42C8-4186-616F841724DC}"/>
              </a:ext>
            </a:extLst>
          </p:cNvPr>
          <p:cNvSpPr txBox="1">
            <a:spLocks/>
          </p:cNvSpPr>
          <p:nvPr/>
        </p:nvSpPr>
        <p:spPr>
          <a:xfrm>
            <a:off x="200645" y="1690688"/>
            <a:ext cx="66921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I started with the analysis of sales trends, using Python within Google Colab</a:t>
            </a:r>
          </a:p>
        </p:txBody>
      </p:sp>
    </p:spTree>
    <p:extLst>
      <p:ext uri="{BB962C8B-B14F-4D97-AF65-F5344CB8AC3E}">
        <p14:creationId xmlns:p14="http://schemas.microsoft.com/office/powerpoint/2010/main" val="1583049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6E5F8D-4EC7-BC32-4C04-B25D9491E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4781E-8FF0-E66F-EA30-16A9AB817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Case Study Four: Instacart Grocery Analysis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73CC58-59B1-8045-3828-4825F134688D}"/>
              </a:ext>
            </a:extLst>
          </p:cNvPr>
          <p:cNvSpPr txBox="1"/>
          <p:nvPr/>
        </p:nvSpPr>
        <p:spPr>
          <a:xfrm>
            <a:off x="242596" y="1475074"/>
            <a:ext cx="10422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More detailed analysis within Colab produced some subtle - but important - trends.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3FE394-C423-4973-B566-19B0427F5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1" y="2053691"/>
            <a:ext cx="3088431" cy="22389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schemeClr val="bg2">
                <a:alpha val="40000"/>
              </a:scheme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017BFD-F999-4205-9F9D-99C08699F1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05" y="4426297"/>
            <a:ext cx="3088431" cy="23163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schemeClr val="bg2">
                <a:alpha val="40000"/>
              </a:scheme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5E88DD-6AC7-49ED-9416-3A9BB61A01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996" y="2055836"/>
            <a:ext cx="2901818" cy="21763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schemeClr val="bg2">
                <a:alpha val="40000"/>
              </a:scheme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0CC702-2A3D-8D63-0544-FA6CCBAF2F79}"/>
              </a:ext>
            </a:extLst>
          </p:cNvPr>
          <p:cNvSpPr txBox="1"/>
          <p:nvPr/>
        </p:nvSpPr>
        <p:spPr>
          <a:xfrm>
            <a:off x="3216670" y="2055836"/>
            <a:ext cx="29640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CREATING FLAGS</a:t>
            </a:r>
          </a:p>
          <a:p>
            <a:r>
              <a:rPr lang="en-US" dirty="0">
                <a:solidFill>
                  <a:schemeClr val="bg1"/>
                </a:solidFill>
              </a:rPr>
              <a:t>Having categorised customers with “Spending Flags” we can see that the Northeast looks quite different to the South – less spend, but a greater proportion of high spenders.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26679A-159C-0A29-1635-B9BF783BF416}"/>
              </a:ext>
            </a:extLst>
          </p:cNvPr>
          <p:cNvSpPr txBox="1"/>
          <p:nvPr/>
        </p:nvSpPr>
        <p:spPr>
          <a:xfrm>
            <a:off x="5691676" y="4568795"/>
            <a:ext cx="3265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COMPARISON LINE CHART</a:t>
            </a:r>
          </a:p>
          <a:p>
            <a:r>
              <a:rPr lang="en-US" dirty="0">
                <a:solidFill>
                  <a:schemeClr val="bg1"/>
                </a:solidFill>
              </a:rPr>
              <a:t>We might have assumed that number of dependents would drop off with age – not so – the average number remains fairly constant.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365035-6F21-205D-9693-1A45235156F2}"/>
              </a:ext>
            </a:extLst>
          </p:cNvPr>
          <p:cNvSpPr txBox="1"/>
          <p:nvPr/>
        </p:nvSpPr>
        <p:spPr>
          <a:xfrm>
            <a:off x="9290182" y="1983472"/>
            <a:ext cx="27183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SCATTER CHART CORELLATION</a:t>
            </a:r>
          </a:p>
          <a:p>
            <a:r>
              <a:rPr lang="en-US" dirty="0">
                <a:solidFill>
                  <a:schemeClr val="bg1"/>
                </a:solidFill>
              </a:rPr>
              <a:t>There is a higher average income with age, and all of the very highest earners are over 40.</a:t>
            </a:r>
          </a:p>
          <a:p>
            <a:r>
              <a:rPr lang="en-US" dirty="0">
                <a:solidFill>
                  <a:schemeClr val="bg1"/>
                </a:solidFill>
              </a:rPr>
              <a:t>But the core customer base is lower income earners, across all ages.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746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7A6596-0BCC-AC52-02D8-C08D9F023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1D709-CC9A-6BB6-8241-9E9CCC9A4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Case Study Four: Instacart Grocery Analysis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AFC9A-5049-35EF-500A-719FCFBF7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8444" y="1844406"/>
            <a:ext cx="3984171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I identified three profiles that could be of most interest to Instacart.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“Multiple Mom” in fact has a profile very like the average customer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“Rich Retiree” and “Young and Free” spend differently to other customers – but similarly to each other!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They are less interested in value – and buy more alcohol and meat/seafood than other profiles. 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My recommendation was to promote these products more to these groups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My caveat was to understand the sensitivities and responsibility required when attempting to increase alcohol sales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9FB0AB-AD5E-4DAF-A685-4BB3B6C6A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77" y="1935504"/>
            <a:ext cx="6983834" cy="41065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schemeClr val="bg2">
                <a:alpha val="40000"/>
              </a:scheme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D2B7DF-3FC6-B87E-2205-96AC7730BA56}"/>
              </a:ext>
            </a:extLst>
          </p:cNvPr>
          <p:cNvSpPr txBox="1"/>
          <p:nvPr/>
        </p:nvSpPr>
        <p:spPr>
          <a:xfrm>
            <a:off x="242596" y="1475074"/>
            <a:ext cx="10422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Profiling and Analysing Different Customer Types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AFA462F-AE0B-4D71-3AED-DD81567204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068554"/>
              </p:ext>
            </p:extLst>
          </p:nvPr>
        </p:nvGraphicFramePr>
        <p:xfrm>
          <a:off x="8952179" y="6282629"/>
          <a:ext cx="3936988" cy="4184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604">
                  <a:extLst>
                    <a:ext uri="{9D8B030D-6E8A-4147-A177-3AD203B41FA5}">
                      <a16:colId xmlns:a16="http://schemas.microsoft.com/office/drawing/2014/main" val="775901538"/>
                    </a:ext>
                  </a:extLst>
                </a:gridCol>
                <a:gridCol w="470690">
                  <a:extLst>
                    <a:ext uri="{9D8B030D-6E8A-4147-A177-3AD203B41FA5}">
                      <a16:colId xmlns:a16="http://schemas.microsoft.com/office/drawing/2014/main" val="4242288823"/>
                    </a:ext>
                  </a:extLst>
                </a:gridCol>
                <a:gridCol w="2135694">
                  <a:extLst>
                    <a:ext uri="{9D8B030D-6E8A-4147-A177-3AD203B41FA5}">
                      <a16:colId xmlns:a16="http://schemas.microsoft.com/office/drawing/2014/main" val="1676882911"/>
                    </a:ext>
                  </a:extLst>
                </a:gridCol>
              </a:tblGrid>
              <a:tr h="41841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See more: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  <a:hlinkClick r:id="rId4"/>
                        </a:rPr>
                        <a:t>Repository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883474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4947BCE-4081-C67F-2566-E339697902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8885" y="6315800"/>
            <a:ext cx="374359" cy="38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7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E305B-8F75-9257-B529-E942A475F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64093-C2C9-87C7-5E1C-AB4489F40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753D8CC-FF4C-8A42-2BF6-4CB0924D0C1F}"/>
              </a:ext>
            </a:extLst>
          </p:cNvPr>
          <p:cNvGrpSpPr/>
          <p:nvPr/>
        </p:nvGrpSpPr>
        <p:grpSpPr>
          <a:xfrm>
            <a:off x="2764162" y="5392376"/>
            <a:ext cx="6663676" cy="1100499"/>
            <a:chOff x="1607182" y="3014808"/>
            <a:chExt cx="6663676" cy="11004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7856952-EA86-2125-2029-D1E8C89A4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7182" y="3049320"/>
              <a:ext cx="952500" cy="9525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B1614BD-724D-D118-53B7-A0127BC33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2782" y="3014808"/>
              <a:ext cx="1065987" cy="106598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C6987B9-8538-2733-5686-AEED0351A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1869" y="3049320"/>
              <a:ext cx="1065987" cy="106598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BF764B-0200-ACEE-7CE2-9713146B9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78370" y="3042270"/>
              <a:ext cx="1065987" cy="1065987"/>
            </a:xfrm>
            <a:prstGeom prst="rect">
              <a:avLst/>
            </a:prstGeom>
          </p:spPr>
        </p:pic>
        <p:pic>
          <p:nvPicPr>
            <p:cNvPr id="9" name="Picture 8" descr="A white circle with black background&#10;&#10;AI-generated content may be incorrect.">
              <a:extLst>
                <a:ext uri="{FF2B5EF4-FFF2-40B4-BE49-F238E27FC236}">
                  <a16:creationId xmlns:a16="http://schemas.microsoft.com/office/drawing/2014/main" id="{39523477-1B72-6A44-F35C-D8808D82F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871" y="3014808"/>
              <a:ext cx="1065987" cy="1065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2741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1C2411-A682-0F67-8504-6AE85AFA0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2A46F-E1ED-27EB-7BA7-B717A1514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3016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Case Study Five: AEP Time Series Analysis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2F0B4-50D9-2160-4A7B-126E52E8A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I followed an exercise online to learn more about time series analysis.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This exercise gave Python coding to produce charts, I used this and Co-pilot to help me understand and simplify some of the code.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The object of the exercise is to look at energy usage for American Electrical Power over different periods of time.</a:t>
            </a:r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535275-0A66-AA16-2318-65A0E0CD91BA}"/>
              </a:ext>
            </a:extLst>
          </p:cNvPr>
          <p:cNvGrpSpPr/>
          <p:nvPr/>
        </p:nvGrpSpPr>
        <p:grpSpPr>
          <a:xfrm>
            <a:off x="6935350" y="5392376"/>
            <a:ext cx="2492488" cy="1093449"/>
            <a:chOff x="5778370" y="3014808"/>
            <a:chExt cx="2492488" cy="109344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F173192-530B-23AD-817D-90C15B991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78370" y="3042270"/>
              <a:ext cx="1065987" cy="1065987"/>
            </a:xfrm>
            <a:prstGeom prst="rect">
              <a:avLst/>
            </a:prstGeom>
          </p:spPr>
        </p:pic>
        <p:pic>
          <p:nvPicPr>
            <p:cNvPr id="14" name="Picture 13" descr="A white circle with black background&#10;&#10;AI-generated content may be incorrect.">
              <a:extLst>
                <a:ext uri="{FF2B5EF4-FFF2-40B4-BE49-F238E27FC236}">
                  <a16:creationId xmlns:a16="http://schemas.microsoft.com/office/drawing/2014/main" id="{199C302A-566B-2C65-6698-C3CE0BCA5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871" y="3014808"/>
              <a:ext cx="1065987" cy="1065987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23934C3-99FE-662D-98B6-DD1CD1FB9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8352" y="5411581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5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86C818-5C24-EA7C-9406-1A0A5A865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A75C0-2FCA-C37C-8D11-B0E56F441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Case Study Five: AEP Time Series Analysis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CACDCC-93E9-A379-1A9E-FCCE98CB1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79" y="1537704"/>
            <a:ext cx="8267700" cy="47529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schemeClr val="bg2">
                <a:alpha val="40000"/>
              </a:scheme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E37CD9-D35F-DE84-8464-5D25FF9782CE}"/>
              </a:ext>
            </a:extLst>
          </p:cNvPr>
          <p:cNvSpPr txBox="1"/>
          <p:nvPr/>
        </p:nvSpPr>
        <p:spPr>
          <a:xfrm>
            <a:off x="9212814" y="1834926"/>
            <a:ext cx="2860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LINE CHART</a:t>
            </a:r>
          </a:p>
          <a:p>
            <a:r>
              <a:rPr lang="en-US" dirty="0">
                <a:solidFill>
                  <a:schemeClr val="bg1"/>
                </a:solidFill>
              </a:rPr>
              <a:t>This initial plot does show some obvious seasonality, but otherwise there is too much detail to be of real use.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So, the first step was to structure the data to make it more useful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91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56ED17-86C1-66D5-387C-F75DEE211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E2539-B79A-3DF8-BBE0-E902A7213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Case Study Five: AEP Time Series Analysis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3D6502-6064-AFF2-8299-179059163C3C}"/>
              </a:ext>
            </a:extLst>
          </p:cNvPr>
          <p:cNvSpPr txBox="1"/>
          <p:nvPr/>
        </p:nvSpPr>
        <p:spPr>
          <a:xfrm>
            <a:off x="503854" y="1550729"/>
            <a:ext cx="10198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 created a populated new columns that contained all of the data for each Year, month, day and hour – and that enabled much more  detailed and useful analysis.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B8122A-1BB8-C060-D690-B82BC4EF5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97" y="2266614"/>
            <a:ext cx="5801503" cy="42262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schemeClr val="bg2">
                <a:alpha val="40000"/>
              </a:scheme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DF2720-AECF-324B-68B0-D1232C56093D}"/>
              </a:ext>
            </a:extLst>
          </p:cNvPr>
          <p:cNvSpPr txBox="1"/>
          <p:nvPr/>
        </p:nvSpPr>
        <p:spPr>
          <a:xfrm>
            <a:off x="6733591" y="2221310"/>
            <a:ext cx="38006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LINE CHART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While still another line chart of the same date, we can now see tow very important things: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There is the same pattern of seasonality each year – and that will enable forecasting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There is quite a lot of difference in actual power usage between each year – so the forecasting will need to take into account factors other than just the time of year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6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192A0D-C6DA-F9D5-9273-A75E379EF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468B7-468B-2C4C-1D20-F2C42DF6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Case Study Four: AEP Time Series Analysis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FFC70-3EB9-4052-58C3-E66195E8C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1061" y="1597382"/>
            <a:ext cx="3823997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BOXPLOT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This chart shows two important things:</a:t>
            </a:r>
          </a:p>
          <a:p>
            <a:pPr marL="514350" indent="-514350">
              <a:buAutoNum type="arabicParenR"/>
            </a:pPr>
            <a:r>
              <a:rPr lang="en-US" dirty="0">
                <a:solidFill>
                  <a:schemeClr val="bg1"/>
                </a:solidFill>
              </a:rPr>
              <a:t>That usage by day is often very predictable. Consistent in the week and then dropping a little on Saturday and a little more on Sunday.</a:t>
            </a:r>
          </a:p>
          <a:p>
            <a:pPr marL="514350" indent="-514350">
              <a:buAutoNum type="arabicParenR"/>
            </a:pPr>
            <a:r>
              <a:rPr lang="en-US" dirty="0">
                <a:solidFill>
                  <a:schemeClr val="bg1"/>
                </a:solidFill>
              </a:rPr>
              <a:t>That you cannot be complacent about demand. ALL of the outliers lie at the top end of the scale – so surges in demand always need to be </a:t>
            </a:r>
            <a:r>
              <a:rPr lang="en-US">
                <a:solidFill>
                  <a:schemeClr val="bg1"/>
                </a:solidFill>
              </a:rPr>
              <a:t>planned for.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28AC4B-9CA2-6B3D-865A-397A83291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42" y="1597382"/>
            <a:ext cx="6842865" cy="467279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schemeClr val="bg2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2484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C7BEF0-273B-E40B-D80B-F8DE91694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F01C9-E6D5-E25A-B464-2A7737C28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3016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Case Study Six: Test Match Cricket Data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1CCB5-0092-D3EA-D1E3-299DF7AB4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As a project, I sourced my own data, and performed these analyses:</a:t>
            </a:r>
          </a:p>
          <a:p>
            <a:r>
              <a:rPr lang="en-US" sz="2400" dirty="0">
                <a:solidFill>
                  <a:schemeClr val="bg1"/>
                </a:solidFill>
              </a:rPr>
              <a:t>Exploratory analysis through visualizations (scatterplots, correlation heatmaps, pair plots, and </a:t>
            </a:r>
            <a:r>
              <a:rPr lang="en-GB" sz="2400" dirty="0">
                <a:solidFill>
                  <a:schemeClr val="bg1"/>
                </a:solidFill>
              </a:rPr>
              <a:t>categorical plots)</a:t>
            </a:r>
          </a:p>
          <a:p>
            <a:r>
              <a:rPr lang="en-US" sz="2400" dirty="0">
                <a:solidFill>
                  <a:schemeClr val="bg1"/>
                </a:solidFill>
              </a:rPr>
              <a:t>Geospatial analysis using a shapefile</a:t>
            </a:r>
          </a:p>
          <a:p>
            <a:r>
              <a:rPr lang="en-GB" sz="2400" dirty="0">
                <a:solidFill>
                  <a:schemeClr val="bg1"/>
                </a:solidFill>
              </a:rPr>
              <a:t>Regression analysis</a:t>
            </a:r>
          </a:p>
          <a:p>
            <a:r>
              <a:rPr lang="en-GB" sz="2400" dirty="0">
                <a:solidFill>
                  <a:schemeClr val="bg1"/>
                </a:solidFill>
              </a:rPr>
              <a:t>Cluster analysis</a:t>
            </a:r>
          </a:p>
          <a:p>
            <a:r>
              <a:rPr lang="en-GB" sz="2400" dirty="0">
                <a:solidFill>
                  <a:schemeClr val="bg1"/>
                </a:solidFill>
              </a:rPr>
              <a:t>Time-series analysis</a:t>
            </a:r>
          </a:p>
          <a:p>
            <a:r>
              <a:rPr lang="en-US" sz="2400" dirty="0">
                <a:solidFill>
                  <a:schemeClr val="bg1"/>
                </a:solidFill>
              </a:rPr>
              <a:t>Before producing a narrative of my analysis in a dashboard</a:t>
            </a:r>
            <a:endParaRPr lang="en-GB" sz="2400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9292C7C-5CB0-6625-0384-A308A5F9FA38}"/>
              </a:ext>
            </a:extLst>
          </p:cNvPr>
          <p:cNvGrpSpPr/>
          <p:nvPr/>
        </p:nvGrpSpPr>
        <p:grpSpPr>
          <a:xfrm>
            <a:off x="4851366" y="5392376"/>
            <a:ext cx="2492488" cy="1093449"/>
            <a:chOff x="5778370" y="3014808"/>
            <a:chExt cx="2492488" cy="109344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B5285EE-99A5-0A8A-AEF0-6DA4EA926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78370" y="3042270"/>
              <a:ext cx="1065987" cy="1065987"/>
            </a:xfrm>
            <a:prstGeom prst="rect">
              <a:avLst/>
            </a:prstGeom>
          </p:spPr>
        </p:pic>
        <p:pic>
          <p:nvPicPr>
            <p:cNvPr id="14" name="Picture 13" descr="A white circle with black background&#10;&#10;AI-generated content may be incorrect.">
              <a:extLst>
                <a:ext uri="{FF2B5EF4-FFF2-40B4-BE49-F238E27FC236}">
                  <a16:creationId xmlns:a16="http://schemas.microsoft.com/office/drawing/2014/main" id="{FF7813CC-E70A-FCE7-9FDB-16CE8535F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871" y="3014808"/>
              <a:ext cx="1065987" cy="1065987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EAAC7AB-F365-6E06-8895-13399DC93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368" y="5411581"/>
            <a:ext cx="952500" cy="952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60B886-3C24-9C28-5A9A-E73889992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5778" y="5392376"/>
            <a:ext cx="1065987" cy="106598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6FAA25D-E197-7E67-F4C7-B87E6967E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45011"/>
              </p:ext>
            </p:extLst>
          </p:nvPr>
        </p:nvGraphicFramePr>
        <p:xfrm>
          <a:off x="8656868" y="5899247"/>
          <a:ext cx="3936988" cy="8368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604">
                  <a:extLst>
                    <a:ext uri="{9D8B030D-6E8A-4147-A177-3AD203B41FA5}">
                      <a16:colId xmlns:a16="http://schemas.microsoft.com/office/drawing/2014/main" val="2981187823"/>
                    </a:ext>
                  </a:extLst>
                </a:gridCol>
                <a:gridCol w="470690">
                  <a:extLst>
                    <a:ext uri="{9D8B030D-6E8A-4147-A177-3AD203B41FA5}">
                      <a16:colId xmlns:a16="http://schemas.microsoft.com/office/drawing/2014/main" val="1967860558"/>
                    </a:ext>
                  </a:extLst>
                </a:gridCol>
                <a:gridCol w="2135694">
                  <a:extLst>
                    <a:ext uri="{9D8B030D-6E8A-4147-A177-3AD203B41FA5}">
                      <a16:colId xmlns:a16="http://schemas.microsoft.com/office/drawing/2014/main" val="3542315302"/>
                    </a:ext>
                  </a:extLst>
                </a:gridCol>
              </a:tblGrid>
              <a:tr h="41841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See more: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  <a:hlinkClick r:id="rId6"/>
                        </a:rPr>
                        <a:t>Visualisation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8732221"/>
                  </a:ext>
                </a:extLst>
              </a:tr>
              <a:tr h="418416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bg1"/>
                          </a:solidFill>
                          <a:hlinkClick r:id="rId7"/>
                        </a:rPr>
                        <a:t>Repository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39614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62E62A4-CDBF-E1C1-5715-D338BC2617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74969" y="6367634"/>
            <a:ext cx="374359" cy="3852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208C6D-5154-9A61-C457-AC07FCB82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4970" y="5932633"/>
            <a:ext cx="374359" cy="38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52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03ACCC-70BB-2BF2-4B95-6CBFAB4F4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6B367-A83C-AA58-688B-E8049CBD1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Case Study Six: Test Match Cricket Data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94480D-ABA0-35BD-64B9-49D56DDA4914}"/>
              </a:ext>
            </a:extLst>
          </p:cNvPr>
          <p:cNvSpPr txBox="1"/>
          <p:nvPr/>
        </p:nvSpPr>
        <p:spPr>
          <a:xfrm>
            <a:off x="106737" y="1372887"/>
            <a:ext cx="3853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Regression</a:t>
            </a:r>
          </a:p>
          <a:p>
            <a:r>
              <a:rPr lang="en-US" sz="1200" dirty="0">
                <a:solidFill>
                  <a:schemeClr val="bg1"/>
                </a:solidFill>
              </a:rPr>
              <a:t>This regression analysis – surprisingly – showed that there is little relationship between first and second innings scores.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diagram of blue dots&#10;&#10;AI-generated content may be incorrect.">
            <a:extLst>
              <a:ext uri="{FF2B5EF4-FFF2-40B4-BE49-F238E27FC236}">
                <a16:creationId xmlns:a16="http://schemas.microsoft.com/office/drawing/2014/main" id="{DDC770CA-DFC4-5A0A-45C5-1ADA2A4D1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45" y="2360428"/>
            <a:ext cx="3853232" cy="4132447"/>
          </a:xfrm>
          <a:prstGeom prst="rect">
            <a:avLst/>
          </a:prstGeom>
        </p:spPr>
      </p:pic>
      <p:pic>
        <p:nvPicPr>
          <p:cNvPr id="9" name="Picture 8" descr="A diagram of different colored dots&#10;&#10;AI-generated content may be incorrect.">
            <a:extLst>
              <a:ext uri="{FF2B5EF4-FFF2-40B4-BE49-F238E27FC236}">
                <a16:creationId xmlns:a16="http://schemas.microsoft.com/office/drawing/2014/main" id="{167D7601-440A-BBDE-04B9-2897E099BD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332"/>
          <a:stretch>
            <a:fillRect/>
          </a:stretch>
        </p:blipFill>
        <p:spPr>
          <a:xfrm>
            <a:off x="4336305" y="1480229"/>
            <a:ext cx="4226927" cy="28321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E49F60-226C-B37A-C861-67F1DD9AE794}"/>
              </a:ext>
            </a:extLst>
          </p:cNvPr>
          <p:cNvSpPr txBox="1"/>
          <p:nvPr/>
        </p:nvSpPr>
        <p:spPr>
          <a:xfrm>
            <a:off x="8623004" y="1498395"/>
            <a:ext cx="287934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Clustering</a:t>
            </a:r>
          </a:p>
          <a:p>
            <a:r>
              <a:rPr lang="en-US" sz="1200" dirty="0">
                <a:solidFill>
                  <a:schemeClr val="bg1"/>
                </a:solidFill>
              </a:rPr>
              <a:t>Using unsupervised machine learning, I was able to identify there are four main types of Match:</a:t>
            </a:r>
          </a:p>
          <a:p>
            <a:r>
              <a:rPr lang="en-US" sz="1200" dirty="0">
                <a:solidFill>
                  <a:schemeClr val="bg1"/>
                </a:solidFill>
              </a:rPr>
              <a:t>Red: High-Scoring</a:t>
            </a:r>
          </a:p>
          <a:p>
            <a:r>
              <a:rPr lang="en-US" sz="1200" dirty="0">
                <a:solidFill>
                  <a:schemeClr val="bg1"/>
                </a:solidFill>
              </a:rPr>
              <a:t>Blue: Low-Scoring</a:t>
            </a:r>
          </a:p>
          <a:p>
            <a:r>
              <a:rPr lang="en-US" sz="1200" dirty="0">
                <a:solidFill>
                  <a:schemeClr val="bg1"/>
                </a:solidFill>
              </a:rPr>
              <a:t>Orange: Team batting first dominates</a:t>
            </a:r>
          </a:p>
          <a:p>
            <a:r>
              <a:rPr lang="en-US" sz="1200" dirty="0">
                <a:solidFill>
                  <a:schemeClr val="bg1"/>
                </a:solidFill>
              </a:rPr>
              <a:t>Green: Team batting second dominates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 descr="A graph showing a blue line&#10;&#10;AI-generated content may be incorrect.">
            <a:extLst>
              <a:ext uri="{FF2B5EF4-FFF2-40B4-BE49-F238E27FC236}">
                <a16:creationId xmlns:a16="http://schemas.microsoft.com/office/drawing/2014/main" id="{95AB47AB-A313-0D9B-C184-7A1BC98D2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565" y="4522770"/>
            <a:ext cx="4838435" cy="20828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58C200E-6E5D-A14C-6FF1-AE85BB31C57F}"/>
              </a:ext>
            </a:extLst>
          </p:cNvPr>
          <p:cNvSpPr txBox="1"/>
          <p:nvPr/>
        </p:nvSpPr>
        <p:spPr>
          <a:xfrm>
            <a:off x="3959969" y="4943633"/>
            <a:ext cx="33935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Time Series Analysis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</a:rPr>
              <a:t>I was able to produce an accurate forecast of likely aggregate runs in Test Matches – but also demonstrate that there are so many variables, the forecast may not prove  all that useful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72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560CBC-0B30-6B85-2640-B734DDF27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0E02C-B42C-8AF7-8C25-84D211DBB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Case Study Six: Test Match Cricket Data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5AD1C9-CA58-E860-D5A6-48063B3F9D26}"/>
              </a:ext>
            </a:extLst>
          </p:cNvPr>
          <p:cNvSpPr txBox="1"/>
          <p:nvPr/>
        </p:nvSpPr>
        <p:spPr>
          <a:xfrm>
            <a:off x="6826989" y="1371552"/>
            <a:ext cx="45471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Heatmap</a:t>
            </a:r>
          </a:p>
          <a:p>
            <a:r>
              <a:rPr lang="en-US" dirty="0">
                <a:solidFill>
                  <a:schemeClr val="bg1"/>
                </a:solidFill>
              </a:rPr>
              <a:t>This heatmap showed me the level of correlation between the main variables I had access to.</a:t>
            </a:r>
          </a:p>
          <a:p>
            <a:r>
              <a:rPr lang="en-US" dirty="0">
                <a:solidFill>
                  <a:schemeClr val="bg1"/>
                </a:solidFill>
              </a:rPr>
              <a:t>The strongest correlations were between runs and extras, which wasn’t very interesting.</a:t>
            </a:r>
          </a:p>
          <a:p>
            <a:r>
              <a:rPr lang="en-US" dirty="0">
                <a:solidFill>
                  <a:schemeClr val="bg1"/>
                </a:solidFill>
              </a:rPr>
              <a:t>But the other strongest correlation between runs scored and wickets lost was more interesting.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 descr="A screenshot of a graph&#10;&#10;AI-generated content may be incorrect.">
            <a:extLst>
              <a:ext uri="{FF2B5EF4-FFF2-40B4-BE49-F238E27FC236}">
                <a16:creationId xmlns:a16="http://schemas.microsoft.com/office/drawing/2014/main" id="{681EA434-D782-585F-0B0E-F376B24B3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319"/>
            <a:ext cx="6847368" cy="3708181"/>
          </a:xfrm>
          <a:prstGeom prst="rect">
            <a:avLst/>
          </a:prstGeom>
        </p:spPr>
      </p:pic>
      <p:pic>
        <p:nvPicPr>
          <p:cNvPr id="7" name="Picture 6" descr="A graph of different colored dots&#10;&#10;AI-generated content may be incorrect.">
            <a:extLst>
              <a:ext uri="{FF2B5EF4-FFF2-40B4-BE49-F238E27FC236}">
                <a16:creationId xmlns:a16="http://schemas.microsoft.com/office/drawing/2014/main" id="{7A1D2C7F-711C-8D6D-AF0A-D2AA95286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90" y="4437232"/>
            <a:ext cx="3008382" cy="22860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2ED31F-6DDA-C6C2-FF13-FC1316ACE518}"/>
              </a:ext>
            </a:extLst>
          </p:cNvPr>
          <p:cNvSpPr txBox="1"/>
          <p:nvPr/>
        </p:nvSpPr>
        <p:spPr>
          <a:xfrm>
            <a:off x="8984512" y="4433108"/>
            <a:ext cx="29239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Scatterplot</a:t>
            </a:r>
          </a:p>
          <a:p>
            <a:r>
              <a:rPr lang="en-US" dirty="0">
                <a:solidFill>
                  <a:schemeClr val="bg1"/>
                </a:solidFill>
              </a:rPr>
              <a:t>This led me to this simple chart that shows that if you don’t lose all your wickets, you’re much more likely to make a high score.</a:t>
            </a:r>
          </a:p>
          <a:p>
            <a:r>
              <a:rPr lang="en-US" dirty="0">
                <a:solidFill>
                  <a:schemeClr val="bg1"/>
                </a:solidFill>
              </a:rPr>
              <a:t>This become my hypothesis.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1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4E00F4-8368-4A03-3E58-BA63CB0FB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1CFDD-16BB-07D8-FD54-412B324A0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Case Study Six: Test Match Cricket Data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AF633-5F81-7F21-EC21-0D6491E61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3555" y="1456471"/>
            <a:ext cx="30515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Interactive, Narrative Storyboard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</a:rPr>
              <a:t>Finally, using Tableau, I created  a storyboard where I showed my findings, demonstrated the validity of my hypothesis by exploring it further, and allowed viewers to dig further into the data.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5" name="Picture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1AA04734-9441-C36B-29F4-657B142FC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35" y="1456471"/>
            <a:ext cx="8406809" cy="4726467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AEEC9EB-349D-C959-F52D-BCAE3CDA9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128978"/>
              </p:ext>
            </p:extLst>
          </p:nvPr>
        </p:nvGraphicFramePr>
        <p:xfrm>
          <a:off x="8656868" y="5899247"/>
          <a:ext cx="3936988" cy="8368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604">
                  <a:extLst>
                    <a:ext uri="{9D8B030D-6E8A-4147-A177-3AD203B41FA5}">
                      <a16:colId xmlns:a16="http://schemas.microsoft.com/office/drawing/2014/main" val="2981187823"/>
                    </a:ext>
                  </a:extLst>
                </a:gridCol>
                <a:gridCol w="470690">
                  <a:extLst>
                    <a:ext uri="{9D8B030D-6E8A-4147-A177-3AD203B41FA5}">
                      <a16:colId xmlns:a16="http://schemas.microsoft.com/office/drawing/2014/main" val="1967860558"/>
                    </a:ext>
                  </a:extLst>
                </a:gridCol>
                <a:gridCol w="2135694">
                  <a:extLst>
                    <a:ext uri="{9D8B030D-6E8A-4147-A177-3AD203B41FA5}">
                      <a16:colId xmlns:a16="http://schemas.microsoft.com/office/drawing/2014/main" val="3542315302"/>
                    </a:ext>
                  </a:extLst>
                </a:gridCol>
              </a:tblGrid>
              <a:tr h="41841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See more: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  <a:hlinkClick r:id="rId3"/>
                        </a:rPr>
                        <a:t>Visualisation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8732221"/>
                  </a:ext>
                </a:extLst>
              </a:tr>
              <a:tr h="418416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bg1"/>
                          </a:solidFill>
                          <a:hlinkClick r:id="rId4"/>
                        </a:rPr>
                        <a:t>Repository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39614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954059B-EDB3-99BC-04B5-8267C1EB2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4969" y="6367634"/>
            <a:ext cx="374359" cy="3852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A383CA-D31D-464E-6632-45580318AE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4970" y="5932633"/>
            <a:ext cx="374359" cy="38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423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74C80C-B8FF-FFF2-DCCF-728B3F261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B20C82C-C409-90EA-61B7-CD4515797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9924" y="1945212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Data Analysis Portfolio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FD5F662-2E4B-6BA0-397D-B669C50F2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486" y="5167723"/>
            <a:ext cx="374359" cy="3852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D0ED128-775C-28B5-FFBA-52D693E67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310" y="6077137"/>
            <a:ext cx="374359" cy="3852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E36CAE0-6776-986E-6FD7-281052805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310" y="4754749"/>
            <a:ext cx="374359" cy="38524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95F2C1E-9D58-57CD-5D7A-9CB6FE3F5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310" y="5636424"/>
            <a:ext cx="374359" cy="385245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048333AA-494C-C72C-C58F-51B6F438E7FA}"/>
              </a:ext>
            </a:extLst>
          </p:cNvPr>
          <p:cNvGrpSpPr/>
          <p:nvPr/>
        </p:nvGrpSpPr>
        <p:grpSpPr>
          <a:xfrm>
            <a:off x="2484244" y="3033469"/>
            <a:ext cx="6663676" cy="1100499"/>
            <a:chOff x="1607182" y="3014808"/>
            <a:chExt cx="6663676" cy="1100499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9D9FAF3-C38D-90CC-9A7A-DAF5D312C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07182" y="3049320"/>
              <a:ext cx="952500" cy="95250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3AA85BD-3AB1-A09A-C077-5E2F92D66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2782" y="3014808"/>
              <a:ext cx="1065987" cy="106598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3A1D203-C161-A6CB-9F24-9BE41B7AE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51869" y="3049320"/>
              <a:ext cx="1065987" cy="1065987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B52D930-C8AE-7772-BD91-529B782C5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78370" y="3042270"/>
              <a:ext cx="1065987" cy="1065987"/>
            </a:xfrm>
            <a:prstGeom prst="rect">
              <a:avLst/>
            </a:prstGeom>
          </p:spPr>
        </p:pic>
        <p:pic>
          <p:nvPicPr>
            <p:cNvPr id="46" name="Picture 45" descr="A white circle with black background&#10;&#10;AI-generated content may be incorrect.">
              <a:extLst>
                <a:ext uri="{FF2B5EF4-FFF2-40B4-BE49-F238E27FC236}">
                  <a16:creationId xmlns:a16="http://schemas.microsoft.com/office/drawing/2014/main" id="{FCDD67D2-5428-02A7-A66E-699306696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871" y="3014808"/>
              <a:ext cx="1065987" cy="1065987"/>
            </a:xfrm>
            <a:prstGeom prst="rect">
              <a:avLst/>
            </a:prstGeom>
          </p:spPr>
        </p:pic>
      </p:grpSp>
      <p:sp>
        <p:nvSpPr>
          <p:cNvPr id="50" name="Subtitle 2">
            <a:extLst>
              <a:ext uri="{FF2B5EF4-FFF2-40B4-BE49-F238E27FC236}">
                <a16:creationId xmlns:a16="http://schemas.microsoft.com/office/drawing/2014/main" id="{DAE9F4FD-0B04-2EFC-DE4C-ABBE3E49A211}"/>
              </a:ext>
            </a:extLst>
          </p:cNvPr>
          <p:cNvSpPr txBox="1">
            <a:spLocks/>
          </p:cNvSpPr>
          <p:nvPr/>
        </p:nvSpPr>
        <p:spPr>
          <a:xfrm>
            <a:off x="1189924" y="104593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chemeClr val="bg1"/>
                </a:solidFill>
              </a:rPr>
              <a:t>Sam Monteath</a:t>
            </a:r>
            <a:endParaRPr lang="en-GB" sz="6000" dirty="0">
              <a:solidFill>
                <a:schemeClr val="bg1"/>
              </a:solidFill>
            </a:endParaRPr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D1A70B82-6A73-FCB9-7410-96F73CF37AD7}"/>
              </a:ext>
            </a:extLst>
          </p:cNvPr>
          <p:cNvGraphicFramePr>
            <a:graphicFrameLocks noGrp="1"/>
          </p:cNvGraphicFramePr>
          <p:nvPr/>
        </p:nvGraphicFramePr>
        <p:xfrm>
          <a:off x="2300514" y="4786398"/>
          <a:ext cx="8128000" cy="16759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813831870"/>
                    </a:ext>
                  </a:extLst>
                </a:gridCol>
              </a:tblGrid>
              <a:tr h="418996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sam@reasonwhy.uk</a:t>
                      </a:r>
                      <a:endParaRPr lang="en-GB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096312"/>
                  </a:ext>
                </a:extLst>
              </a:tr>
              <a:tr h="4189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github.com/SamMonteath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349012"/>
                  </a:ext>
                </a:extLst>
              </a:tr>
              <a:tr h="418996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linkedin.com/in/sammonteath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980455"/>
                  </a:ext>
                </a:extLst>
              </a:tr>
              <a:tr h="418996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public.tableau.com/app/profile/sam.monteath/vizzes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130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731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3F34FB-AC09-0692-1C97-55F8C9166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C42F-DB1F-BCDC-03A1-452C60D46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067"/>
            <a:ext cx="10515600" cy="1325563"/>
          </a:xfrm>
        </p:spPr>
        <p:txBody>
          <a:bodyPr/>
          <a:lstStyle/>
          <a:p>
            <a:endParaRPr lang="en-GB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DB95B23F-C665-26ED-7375-C2950E199F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542242"/>
              </p:ext>
            </p:extLst>
          </p:nvPr>
        </p:nvGraphicFramePr>
        <p:xfrm>
          <a:off x="838200" y="2725600"/>
          <a:ext cx="10515600" cy="307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42785581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86649687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20815253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307133324"/>
                    </a:ext>
                  </a:extLst>
                </a:gridCol>
              </a:tblGrid>
              <a:tr h="512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hlinkClick r:id="rId2" action="ppaction://hlinksldjump"/>
                        </a:rPr>
                        <a:t>Case Study One: Video Game Trends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8779012"/>
                  </a:ext>
                </a:extLst>
              </a:tr>
              <a:tr h="512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bg1"/>
                          </a:solidFill>
                          <a:hlinkClick r:id="rId3" action="ppaction://hlinksldjump"/>
                        </a:rPr>
                        <a:t>Case Study Two: Flu Season in the US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8454289"/>
                  </a:ext>
                </a:extLst>
              </a:tr>
              <a:tr h="512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bg1"/>
                          </a:solidFill>
                          <a:hlinkClick r:id="rId4" action="ppaction://hlinksldjump"/>
                        </a:rPr>
                        <a:t>Case Study Three: Rockbuster Video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8046791"/>
                  </a:ext>
                </a:extLst>
              </a:tr>
              <a:tr h="512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bg1"/>
                          </a:solidFill>
                          <a:hlinkClick r:id="rId5" action="ppaction://hlinksldjump"/>
                        </a:rPr>
                        <a:t>Case Study Four: Instacart Grocery Analysis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681089"/>
                  </a:ext>
                </a:extLst>
              </a:tr>
              <a:tr h="512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bg1"/>
                          </a:solidFill>
                          <a:hlinkClick r:id="rId6" action="ppaction://hlinksldjump"/>
                        </a:rPr>
                        <a:t>Case Study Five: AEP Time Series Analysis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764726"/>
                  </a:ext>
                </a:extLst>
              </a:tr>
              <a:tr h="512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hlinkClick r:id="rId7" action="ppaction://hlinksldjump"/>
                        </a:rPr>
                        <a:t>Case Study Six: Test Match Cricket Data</a:t>
                      </a:r>
                      <a:endParaRPr lang="en-GB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7137550"/>
                  </a:ext>
                </a:extLst>
              </a:tr>
            </a:tbl>
          </a:graphicData>
        </a:graphic>
      </p:graphicFrame>
      <p:sp>
        <p:nvSpPr>
          <p:cNvPr id="10" name="Subtitle 2">
            <a:extLst>
              <a:ext uri="{FF2B5EF4-FFF2-40B4-BE49-F238E27FC236}">
                <a16:creationId xmlns:a16="http://schemas.microsoft.com/office/drawing/2014/main" id="{7C0E7CBD-8D28-700B-74B9-F64097AC0ECC}"/>
              </a:ext>
            </a:extLst>
          </p:cNvPr>
          <p:cNvSpPr txBox="1">
            <a:spLocks/>
          </p:cNvSpPr>
          <p:nvPr/>
        </p:nvSpPr>
        <p:spPr>
          <a:xfrm>
            <a:off x="1189924" y="104593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chemeClr val="bg1"/>
                </a:solidFill>
              </a:rPr>
              <a:t>Overview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8A1A81-358B-8FC1-079D-337A1951C5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0214" y="3300708"/>
            <a:ext cx="430026" cy="4300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96B37A-1930-360D-44CC-89C2052919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5708" y="3273377"/>
            <a:ext cx="481262" cy="4812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CEF770-0830-9EBD-C5D5-3F6D53848A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0214" y="3822474"/>
            <a:ext cx="430026" cy="4300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9E1D09-7223-9B19-F427-CDF548EDD7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5708" y="3786893"/>
            <a:ext cx="481262" cy="4812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5B0FA3-D983-DC07-CE4D-B9AEA6FF43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34263" y="3780830"/>
            <a:ext cx="481262" cy="4812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F72B684-E768-7FC0-7A9E-4FC242F922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0214" y="4346670"/>
            <a:ext cx="430026" cy="4300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87B7F2-6F2D-8A41-C5F2-0DDFB51BA3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74221" y="4300410"/>
            <a:ext cx="481263" cy="481263"/>
          </a:xfrm>
          <a:prstGeom prst="rect">
            <a:avLst/>
          </a:prstGeom>
        </p:spPr>
      </p:pic>
      <p:pic>
        <p:nvPicPr>
          <p:cNvPr id="21" name="Picture 20" descr="A white circle with black background&#10;&#10;AI-generated content may be incorrect.">
            <a:extLst>
              <a:ext uri="{FF2B5EF4-FFF2-40B4-BE49-F238E27FC236}">
                <a16:creationId xmlns:a16="http://schemas.microsoft.com/office/drawing/2014/main" id="{57C78229-36C2-6E4D-4764-7CBC899D7B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465" y="4295432"/>
            <a:ext cx="481264" cy="4812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2AAE65C-3171-428A-BD5A-0D625A6E58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95185" y="4826419"/>
            <a:ext cx="481263" cy="481263"/>
          </a:xfrm>
          <a:prstGeom prst="rect">
            <a:avLst/>
          </a:prstGeom>
        </p:spPr>
      </p:pic>
      <p:pic>
        <p:nvPicPr>
          <p:cNvPr id="23" name="Picture 22" descr="A white circle with black background&#10;&#10;AI-generated content may be incorrect.">
            <a:extLst>
              <a:ext uri="{FF2B5EF4-FFF2-40B4-BE49-F238E27FC236}">
                <a16:creationId xmlns:a16="http://schemas.microsoft.com/office/drawing/2014/main" id="{14D04723-E049-96BD-5BEF-3B42149055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29" y="4821441"/>
            <a:ext cx="481264" cy="4812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28F17B8-9699-C6FF-FAA3-17398429BA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85674" y="4816696"/>
            <a:ext cx="481264" cy="4812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CD2F2C0-EC03-C941-4B7E-1DB5AE10FE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6422" y="2794302"/>
            <a:ext cx="430026" cy="4300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9A8C2F-1C4F-E3DA-1E02-49354320CD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95184" y="5330804"/>
            <a:ext cx="481263" cy="481263"/>
          </a:xfrm>
          <a:prstGeom prst="rect">
            <a:avLst/>
          </a:prstGeom>
        </p:spPr>
      </p:pic>
      <p:pic>
        <p:nvPicPr>
          <p:cNvPr id="4" name="Picture 3" descr="A white circle with black background&#10;&#10;AI-generated content may be incorrect.">
            <a:extLst>
              <a:ext uri="{FF2B5EF4-FFF2-40B4-BE49-F238E27FC236}">
                <a16:creationId xmlns:a16="http://schemas.microsoft.com/office/drawing/2014/main" id="{6F051F38-687A-FB17-7ED4-88BBCC5E58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706" y="5342953"/>
            <a:ext cx="481264" cy="481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FAAD70-D135-3C2D-B86F-DD58355B45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83800" y="5337960"/>
            <a:ext cx="481262" cy="48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02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26AB93-FC19-2D00-8876-8F1A6BE10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AF0E1-5903-5790-3274-5BA239C5C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Case Study One: Video Game Trends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8638D3-1BB6-3BFF-FF1F-574002255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162" y="5426888"/>
            <a:ext cx="952500" cy="952500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5992B23-15BE-B54B-DAEA-473BD4148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67395"/>
              </p:ext>
            </p:extLst>
          </p:nvPr>
        </p:nvGraphicFramePr>
        <p:xfrm>
          <a:off x="8080868" y="6170180"/>
          <a:ext cx="3936988" cy="4184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604">
                  <a:extLst>
                    <a:ext uri="{9D8B030D-6E8A-4147-A177-3AD203B41FA5}">
                      <a16:colId xmlns:a16="http://schemas.microsoft.com/office/drawing/2014/main" val="775901538"/>
                    </a:ext>
                  </a:extLst>
                </a:gridCol>
                <a:gridCol w="470690">
                  <a:extLst>
                    <a:ext uri="{9D8B030D-6E8A-4147-A177-3AD203B41FA5}">
                      <a16:colId xmlns:a16="http://schemas.microsoft.com/office/drawing/2014/main" val="4242288823"/>
                    </a:ext>
                  </a:extLst>
                </a:gridCol>
                <a:gridCol w="2135694">
                  <a:extLst>
                    <a:ext uri="{9D8B030D-6E8A-4147-A177-3AD203B41FA5}">
                      <a16:colId xmlns:a16="http://schemas.microsoft.com/office/drawing/2014/main" val="1676882911"/>
                    </a:ext>
                  </a:extLst>
                </a:gridCol>
              </a:tblGrid>
              <a:tr h="41841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See more: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hlinkClick r:id="rId3"/>
                        </a:rPr>
                        <a:t>Repository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8834744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08E5AA1F-AB40-F11C-93B0-A6381C875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7838" y="6203351"/>
            <a:ext cx="374359" cy="3852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10BA89-FEC0-3638-3190-F9643E8A585F}"/>
              </a:ext>
            </a:extLst>
          </p:cNvPr>
          <p:cNvSpPr txBox="1"/>
          <p:nvPr/>
        </p:nvSpPr>
        <p:spPr>
          <a:xfrm>
            <a:off x="1097368" y="1802147"/>
            <a:ext cx="999726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 was asked to perform a descriptive analysis of a video game data set to foster a better understanding of how new games might fare in the market.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I needed to help understand:</a:t>
            </a:r>
          </a:p>
          <a:p>
            <a:r>
              <a:rPr lang="en-US" sz="2000" dirty="0">
                <a:solidFill>
                  <a:schemeClr val="bg1"/>
                </a:solidFill>
              </a:rPr>
              <a:t>● Are certain types of games more popular than others?</a:t>
            </a:r>
          </a:p>
          <a:p>
            <a:r>
              <a:rPr lang="en-US" sz="2000" dirty="0">
                <a:solidFill>
                  <a:schemeClr val="bg1"/>
                </a:solidFill>
              </a:rPr>
              <a:t>● What other publishers will likely be the main competitors in certain markets?</a:t>
            </a:r>
          </a:p>
          <a:p>
            <a:r>
              <a:rPr lang="en-US" sz="2000" dirty="0">
                <a:solidFill>
                  <a:schemeClr val="bg1"/>
                </a:solidFill>
              </a:rPr>
              <a:t>● Have any games decreased or increased in popularity over time?</a:t>
            </a:r>
          </a:p>
          <a:p>
            <a:r>
              <a:rPr lang="en-US" sz="2000" dirty="0">
                <a:solidFill>
                  <a:schemeClr val="bg1"/>
                </a:solidFill>
              </a:rPr>
              <a:t>● How have their sales figures varied between geographic regions over time?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535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A963B9-8AE0-31B5-D814-BCC2D063C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9B7E3-2B81-EE14-4CE0-E363DCF2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Case Study Two: Flu Season in the US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DFCD9-8E1A-4BBE-1C13-093929B0C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I reviewed, cleaned and understood the data so that I could begin analysis.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F230BB-A836-7C40-99D4-B7F85BC4A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41" y="2692960"/>
            <a:ext cx="4744706" cy="209649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schemeClr val="bg2">
                <a:alpha val="4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58F3A2-6D24-B8E5-AF87-4987D74F200A}"/>
              </a:ext>
            </a:extLst>
          </p:cNvPr>
          <p:cNvSpPr txBox="1"/>
          <p:nvPr/>
        </p:nvSpPr>
        <p:spPr>
          <a:xfrm>
            <a:off x="5412564" y="2793199"/>
            <a:ext cx="32633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 started with simple analyses of trends.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2EC1F9-D5D9-87D5-B332-187DAD961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660" y="4309210"/>
            <a:ext cx="5922336" cy="254879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schemeClr val="bg2">
                <a:alpha val="40000"/>
              </a:scheme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638DDE-0887-F52E-975C-E10CF1D6BED6}"/>
              </a:ext>
            </a:extLst>
          </p:cNvPr>
          <p:cNvSpPr txBox="1"/>
          <p:nvPr/>
        </p:nvSpPr>
        <p:spPr>
          <a:xfrm>
            <a:off x="9849700" y="4309210"/>
            <a:ext cx="20668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More sophisticated analysis produced more interesting and useful results</a:t>
            </a:r>
          </a:p>
        </p:txBody>
      </p:sp>
    </p:spTree>
    <p:extLst>
      <p:ext uri="{BB962C8B-B14F-4D97-AF65-F5344CB8AC3E}">
        <p14:creationId xmlns:p14="http://schemas.microsoft.com/office/powerpoint/2010/main" val="3480724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18571F-78DC-28B4-385B-CCB27A56F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D726C-D3C5-FB15-2356-E69325AD0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Case Study Two: Flu Season in the US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20E2C-49A2-6746-0333-C6A4B4433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37" y="1517280"/>
            <a:ext cx="1148316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I carefully chose the visualisations that best showed the story of the data.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B6EA59-6C7F-C7EF-EC50-9973A87CF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760"/>
            <a:ext cx="7829882" cy="43644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schemeClr val="bg2">
                <a:alpha val="40000"/>
              </a:scheme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A60EE55-802E-17EE-5496-8268E546AAD6}"/>
              </a:ext>
            </a:extLst>
          </p:cNvPr>
          <p:cNvSpPr txBox="1"/>
          <p:nvPr/>
        </p:nvSpPr>
        <p:spPr>
          <a:xfrm>
            <a:off x="8233919" y="6043239"/>
            <a:ext cx="39776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 made simple explanations of the most important points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0D7718-2074-D5A8-355D-98300587D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231" y="2912957"/>
            <a:ext cx="6154385" cy="30429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schemeClr val="bg2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217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4E406B-A6FF-1CDD-34E7-55B71AE4B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328E-6299-E309-A37C-7154B53C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Case Study One: Video Game Trends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9D4EBD-5446-7A68-07DA-BD047B5FADA2}"/>
              </a:ext>
            </a:extLst>
          </p:cNvPr>
          <p:cNvSpPr txBox="1"/>
          <p:nvPr/>
        </p:nvSpPr>
        <p:spPr>
          <a:xfrm>
            <a:off x="8080868" y="1924493"/>
            <a:ext cx="301376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There was a huge amount of data to analyse.</a:t>
            </a:r>
          </a:p>
          <a:p>
            <a:r>
              <a:rPr lang="en-US" sz="2400" dirty="0">
                <a:solidFill>
                  <a:schemeClr val="bg1"/>
                </a:solidFill>
              </a:rPr>
              <a:t>By a careful process of following only the most useful insights, I was able to make a one-page set of recommendations.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A3BFF-2F3A-D3E8-16DB-DFCFFE012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77" y="1924493"/>
            <a:ext cx="7665462" cy="39352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schemeClr val="bg2">
                <a:alpha val="40000"/>
              </a:schemeClr>
            </a:outerShdw>
          </a:effec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27CF72E-4719-FE6D-59AF-817EF5491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284901"/>
              </p:ext>
            </p:extLst>
          </p:nvPr>
        </p:nvGraphicFramePr>
        <p:xfrm>
          <a:off x="8080868" y="6170180"/>
          <a:ext cx="3936988" cy="4184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604">
                  <a:extLst>
                    <a:ext uri="{9D8B030D-6E8A-4147-A177-3AD203B41FA5}">
                      <a16:colId xmlns:a16="http://schemas.microsoft.com/office/drawing/2014/main" val="775901538"/>
                    </a:ext>
                  </a:extLst>
                </a:gridCol>
                <a:gridCol w="470690">
                  <a:extLst>
                    <a:ext uri="{9D8B030D-6E8A-4147-A177-3AD203B41FA5}">
                      <a16:colId xmlns:a16="http://schemas.microsoft.com/office/drawing/2014/main" val="4242288823"/>
                    </a:ext>
                  </a:extLst>
                </a:gridCol>
                <a:gridCol w="2135694">
                  <a:extLst>
                    <a:ext uri="{9D8B030D-6E8A-4147-A177-3AD203B41FA5}">
                      <a16:colId xmlns:a16="http://schemas.microsoft.com/office/drawing/2014/main" val="1676882911"/>
                    </a:ext>
                  </a:extLst>
                </a:gridCol>
              </a:tblGrid>
              <a:tr h="41841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See more: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hlinkClick r:id="rId3"/>
                        </a:rPr>
                        <a:t>Repository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883474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5BC4E69-5CFE-25AB-E2A2-3D1253025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7838" y="6203351"/>
            <a:ext cx="374359" cy="38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19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8C49E-ADB0-5BDA-9EC4-72685585A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Case Study Two: Flu Season in the US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7C338-D3A1-8ACE-9A7E-0253DD510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Flu Season hits the US every year. It affects different areas with different intensities at different times.</a:t>
            </a:r>
          </a:p>
          <a:p>
            <a:r>
              <a:rPr lang="en-US" dirty="0">
                <a:solidFill>
                  <a:schemeClr val="bg1"/>
                </a:solidFill>
              </a:rPr>
              <a:t>This means it can be hard to know how to deploy resources to meet the need.</a:t>
            </a:r>
          </a:p>
          <a:p>
            <a:r>
              <a:rPr lang="en-US" dirty="0">
                <a:solidFill>
                  <a:schemeClr val="bg1"/>
                </a:solidFill>
              </a:rPr>
              <a:t>My task was to help with this question: When to send staff, and how many, to each state?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78C48E-8725-8987-EB66-3973EED9F54E}"/>
              </a:ext>
            </a:extLst>
          </p:cNvPr>
          <p:cNvGrpSpPr/>
          <p:nvPr/>
        </p:nvGrpSpPr>
        <p:grpSpPr>
          <a:xfrm>
            <a:off x="2764162" y="5392376"/>
            <a:ext cx="2381587" cy="1065987"/>
            <a:chOff x="1607182" y="3014808"/>
            <a:chExt cx="2381587" cy="10659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57D452A-3A3A-C28E-0A0A-D7CF0B544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7182" y="3049320"/>
              <a:ext cx="952500" cy="9525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6AB0B96-5543-1847-7369-43991F1C0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2782" y="3014808"/>
              <a:ext cx="1065987" cy="1065987"/>
            </a:xfrm>
            <a:prstGeom prst="rect">
              <a:avLst/>
            </a:prstGeom>
          </p:spPr>
        </p:pic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0EE02E4-32FF-8D95-BE94-DE3D60088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477539"/>
              </p:ext>
            </p:extLst>
          </p:nvPr>
        </p:nvGraphicFramePr>
        <p:xfrm>
          <a:off x="8112766" y="5426888"/>
          <a:ext cx="3936988" cy="12552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604">
                  <a:extLst>
                    <a:ext uri="{9D8B030D-6E8A-4147-A177-3AD203B41FA5}">
                      <a16:colId xmlns:a16="http://schemas.microsoft.com/office/drawing/2014/main" val="775901538"/>
                    </a:ext>
                  </a:extLst>
                </a:gridCol>
                <a:gridCol w="470690">
                  <a:extLst>
                    <a:ext uri="{9D8B030D-6E8A-4147-A177-3AD203B41FA5}">
                      <a16:colId xmlns:a16="http://schemas.microsoft.com/office/drawing/2014/main" val="4242288823"/>
                    </a:ext>
                  </a:extLst>
                </a:gridCol>
                <a:gridCol w="2135694">
                  <a:extLst>
                    <a:ext uri="{9D8B030D-6E8A-4147-A177-3AD203B41FA5}">
                      <a16:colId xmlns:a16="http://schemas.microsoft.com/office/drawing/2014/main" val="1676882911"/>
                    </a:ext>
                  </a:extLst>
                </a:gridCol>
              </a:tblGrid>
              <a:tr h="41841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See more: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  <a:hlinkClick r:id="rId4"/>
                        </a:rPr>
                        <a:t>Visualisation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8834744"/>
                  </a:ext>
                </a:extLst>
              </a:tr>
              <a:tr h="418416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bg1"/>
                          </a:solidFill>
                          <a:hlinkClick r:id="rId5"/>
                        </a:rPr>
                        <a:t>Presentation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6281837"/>
                  </a:ext>
                </a:extLst>
              </a:tr>
              <a:tr h="418416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bg1"/>
                          </a:solidFill>
                          <a:hlinkClick r:id="rId6"/>
                        </a:rPr>
                        <a:t>Repository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1973154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9DF454D2-CB52-6DCE-B0F3-B2246D12A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0370" y="5469855"/>
            <a:ext cx="374359" cy="3852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6256C2-73D4-520D-97DB-D3FB69BD10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1002" y="5882550"/>
            <a:ext cx="374359" cy="3743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CE5BB0-2812-A32A-E63D-0EEF6152EC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6541" y="6271037"/>
            <a:ext cx="374359" cy="38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27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96FFA0-FA8C-3B01-1030-2E7158BDC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2072-594A-AEC7-C00A-1B74364C0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Case Study Two: Flu Season in the US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01E09-A992-9BD7-5B72-668A36217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I reviewed, cleaned, understood and performed initial analysis on the data, so that I could develop hypotheses.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 focused my detailed analysis on these three: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If a state is further north, then it is more likely to have higher rates of Flu in flu season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If a state has an older population, then it is more likely to have higher rates of death in flu season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If a state voted Trump in 2020, then it is more likely to have higher rates of Flu in flu season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23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1854</Words>
  <Application>Microsoft Office PowerPoint</Application>
  <PresentationFormat>Widescreen</PresentationFormat>
  <Paragraphs>208</Paragraphs>
  <Slides>28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Case Study One: Video Game Trends</vt:lpstr>
      <vt:lpstr>Case Study Two: Flu Season in the US</vt:lpstr>
      <vt:lpstr>Case Study Two: Flu Season in the US</vt:lpstr>
      <vt:lpstr>Case Study One: Video Game Trends</vt:lpstr>
      <vt:lpstr>Case Study Two: Flu Season in the US</vt:lpstr>
      <vt:lpstr>Case Study Two: Flu Season in the US</vt:lpstr>
      <vt:lpstr>Case Study Two: Flu Season in the US</vt:lpstr>
      <vt:lpstr>Case Study Two: Flu Season in the US</vt:lpstr>
      <vt:lpstr>Case Study Three: Rockbuster Video</vt:lpstr>
      <vt:lpstr>Case Study Three: Rockbuster Video</vt:lpstr>
      <vt:lpstr>Case Study Three: Rockbuster Video</vt:lpstr>
      <vt:lpstr>Case Study Three: Rockbuster Video</vt:lpstr>
      <vt:lpstr>Case Study Four: Instacart Grocery Analysis</vt:lpstr>
      <vt:lpstr>Case Study Four: Instacart Grocery Analysis</vt:lpstr>
      <vt:lpstr>Case Study Four: Instacart Grocery Analysis</vt:lpstr>
      <vt:lpstr>Case Study Four: Instacart Grocery Analysis</vt:lpstr>
      <vt:lpstr>Case Study Five: AEP Time Series Analysis</vt:lpstr>
      <vt:lpstr>Case Study Five: AEP Time Series Analysis</vt:lpstr>
      <vt:lpstr>Case Study Five: AEP Time Series Analysis</vt:lpstr>
      <vt:lpstr>Case Study Four: AEP Time Series Analysis</vt:lpstr>
      <vt:lpstr>Case Study Six: Test Match Cricket Data</vt:lpstr>
      <vt:lpstr>Case Study Six: Test Match Cricket Data</vt:lpstr>
      <vt:lpstr>Case Study Six: Test Match Cricket Data</vt:lpstr>
      <vt:lpstr>Case Study Six: Test Match Cricket Data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 Monteath</dc:creator>
  <cp:lastModifiedBy>Sam Monteath</cp:lastModifiedBy>
  <cp:revision>3</cp:revision>
  <dcterms:created xsi:type="dcterms:W3CDTF">2025-10-13T11:34:43Z</dcterms:created>
  <dcterms:modified xsi:type="dcterms:W3CDTF">2025-11-19T16:31:44Z</dcterms:modified>
</cp:coreProperties>
</file>